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3"/>
  </p:notesMasterIdLst>
  <p:sldIdLst>
    <p:sldId id="256" r:id="rId2"/>
    <p:sldId id="275" r:id="rId3"/>
    <p:sldId id="258" r:id="rId4"/>
    <p:sldId id="262" r:id="rId5"/>
    <p:sldId id="271" r:id="rId6"/>
    <p:sldId id="276" r:id="rId7"/>
    <p:sldId id="277" r:id="rId8"/>
    <p:sldId id="278" r:id="rId9"/>
    <p:sldId id="279" r:id="rId10"/>
    <p:sldId id="280" r:id="rId11"/>
    <p:sldId id="282" r:id="rId12"/>
    <p:sldId id="281" r:id="rId13"/>
    <p:sldId id="259" r:id="rId14"/>
    <p:sldId id="285" r:id="rId15"/>
    <p:sldId id="283" r:id="rId16"/>
    <p:sldId id="284" r:id="rId17"/>
    <p:sldId id="287" r:id="rId18"/>
    <p:sldId id="288" r:id="rId19"/>
    <p:sldId id="292" r:id="rId20"/>
    <p:sldId id="293" r:id="rId21"/>
    <p:sldId id="286" r:id="rId22"/>
    <p:sldId id="289" r:id="rId23"/>
    <p:sldId id="260" r:id="rId24"/>
    <p:sldId id="294" r:id="rId25"/>
    <p:sldId id="295" r:id="rId26"/>
    <p:sldId id="296" r:id="rId27"/>
    <p:sldId id="297" r:id="rId28"/>
    <p:sldId id="298" r:id="rId29"/>
    <p:sldId id="300" r:id="rId30"/>
    <p:sldId id="299" r:id="rId31"/>
    <p:sldId id="301" r:id="rId32"/>
    <p:sldId id="302" r:id="rId33"/>
    <p:sldId id="303" r:id="rId34"/>
    <p:sldId id="304" r:id="rId35"/>
    <p:sldId id="305" r:id="rId36"/>
    <p:sldId id="306" r:id="rId37"/>
    <p:sldId id="307" r:id="rId38"/>
    <p:sldId id="261" r:id="rId39"/>
    <p:sldId id="308" r:id="rId40"/>
    <p:sldId id="317" r:id="rId41"/>
    <p:sldId id="311" r:id="rId42"/>
    <p:sldId id="312" r:id="rId43"/>
    <p:sldId id="313" r:id="rId44"/>
    <p:sldId id="314" r:id="rId45"/>
    <p:sldId id="315" r:id="rId46"/>
    <p:sldId id="316" r:id="rId47"/>
    <p:sldId id="318" r:id="rId48"/>
    <p:sldId id="319" r:id="rId49"/>
    <p:sldId id="320" r:id="rId50"/>
    <p:sldId id="321" r:id="rId51"/>
    <p:sldId id="322" r:id="rId52"/>
    <p:sldId id="323" r:id="rId53"/>
    <p:sldId id="325" r:id="rId54"/>
    <p:sldId id="324" r:id="rId55"/>
    <p:sldId id="310" r:id="rId56"/>
    <p:sldId id="326" r:id="rId57"/>
    <p:sldId id="327" r:id="rId58"/>
    <p:sldId id="329" r:id="rId59"/>
    <p:sldId id="330" r:id="rId60"/>
    <p:sldId id="331" r:id="rId61"/>
    <p:sldId id="332" r:id="rId62"/>
    <p:sldId id="334" r:id="rId63"/>
    <p:sldId id="335" r:id="rId64"/>
    <p:sldId id="336" r:id="rId65"/>
    <p:sldId id="333" r:id="rId66"/>
    <p:sldId id="337" r:id="rId67"/>
    <p:sldId id="338" r:id="rId68"/>
    <p:sldId id="339" r:id="rId69"/>
    <p:sldId id="349" r:id="rId70"/>
    <p:sldId id="340" r:id="rId71"/>
    <p:sldId id="342" r:id="rId72"/>
    <p:sldId id="350" r:id="rId73"/>
    <p:sldId id="341" r:id="rId74"/>
    <p:sldId id="343" r:id="rId75"/>
    <p:sldId id="267" r:id="rId76"/>
    <p:sldId id="344" r:id="rId77"/>
    <p:sldId id="345" r:id="rId78"/>
    <p:sldId id="346" r:id="rId79"/>
    <p:sldId id="348" r:id="rId80"/>
    <p:sldId id="347" r:id="rId81"/>
    <p:sldId id="266" r:id="rId82"/>
  </p:sldIdLst>
  <p:sldSz cx="12192000" cy="6858000"/>
  <p:notesSz cx="6858000" cy="9144000"/>
  <p:embeddedFontLst>
    <p:embeddedFont>
      <p:font typeface="字魂59号-创粗黑" panose="00000500000000000000" charset="-122"/>
      <p:regular r:id="rId84"/>
    </p:embeddedFont>
    <p:embeddedFont>
      <p:font typeface="等线" panose="02010600030101010101" pitchFamily="2" charset="-122"/>
      <p:regular r:id="rId85"/>
      <p:bold r:id="rId86"/>
    </p:embeddedFont>
  </p:embeddedFontLst>
  <p:custDataLst>
    <p:tags r:id="rId8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2F2F2"/>
    <a:srgbClr val="A5AB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66" autoAdjust="0"/>
    <p:restoredTop sz="94660"/>
  </p:normalViewPr>
  <p:slideViewPr>
    <p:cSldViewPr snapToGrid="0">
      <p:cViewPr varScale="1">
        <p:scale>
          <a:sx n="86" d="100"/>
          <a:sy n="86" d="100"/>
        </p:scale>
        <p:origin x="605" y="6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1.fntdata"/><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5B5D06-D73B-4EDA-8846-7D723CCF2AA0}" type="datetimeFigureOut">
              <a:rPr lang="zh-CN" altLang="en-US" smtClean="0"/>
              <a:t>2021-12-01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9BF436-753F-456A-9B74-08CCB040E2DA}" type="slidenum">
              <a:rPr lang="zh-CN" altLang="en-US" smtClean="0"/>
              <a:t>‹#›</a:t>
            </a:fld>
            <a:endParaRPr lang="zh-CN" altLang="en-US"/>
          </a:p>
        </p:txBody>
      </p:sp>
    </p:spTree>
    <p:extLst>
      <p:ext uri="{BB962C8B-B14F-4D97-AF65-F5344CB8AC3E}">
        <p14:creationId xmlns:p14="http://schemas.microsoft.com/office/powerpoint/2010/main" val="2149714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1</a:t>
            </a:fld>
            <a:endParaRPr lang="zh-CN" altLang="en-US"/>
          </a:p>
        </p:txBody>
      </p:sp>
    </p:spTree>
    <p:extLst>
      <p:ext uri="{BB962C8B-B14F-4D97-AF65-F5344CB8AC3E}">
        <p14:creationId xmlns:p14="http://schemas.microsoft.com/office/powerpoint/2010/main" val="544012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10</a:t>
            </a:fld>
            <a:endParaRPr lang="zh-CN" altLang="en-US"/>
          </a:p>
        </p:txBody>
      </p:sp>
    </p:spTree>
    <p:extLst>
      <p:ext uri="{BB962C8B-B14F-4D97-AF65-F5344CB8AC3E}">
        <p14:creationId xmlns:p14="http://schemas.microsoft.com/office/powerpoint/2010/main" val="960936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11</a:t>
            </a:fld>
            <a:endParaRPr lang="zh-CN" altLang="en-US"/>
          </a:p>
        </p:txBody>
      </p:sp>
    </p:spTree>
    <p:extLst>
      <p:ext uri="{BB962C8B-B14F-4D97-AF65-F5344CB8AC3E}">
        <p14:creationId xmlns:p14="http://schemas.microsoft.com/office/powerpoint/2010/main" val="3958186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12</a:t>
            </a:fld>
            <a:endParaRPr lang="zh-CN" altLang="en-US"/>
          </a:p>
        </p:txBody>
      </p:sp>
    </p:spTree>
    <p:extLst>
      <p:ext uri="{BB962C8B-B14F-4D97-AF65-F5344CB8AC3E}">
        <p14:creationId xmlns:p14="http://schemas.microsoft.com/office/powerpoint/2010/main" val="3467532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13</a:t>
            </a:fld>
            <a:endParaRPr lang="zh-CN" altLang="en-US"/>
          </a:p>
        </p:txBody>
      </p:sp>
    </p:spTree>
    <p:extLst>
      <p:ext uri="{BB962C8B-B14F-4D97-AF65-F5344CB8AC3E}">
        <p14:creationId xmlns:p14="http://schemas.microsoft.com/office/powerpoint/2010/main" val="2662518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14</a:t>
            </a:fld>
            <a:endParaRPr lang="zh-CN" altLang="en-US"/>
          </a:p>
        </p:txBody>
      </p:sp>
    </p:spTree>
    <p:extLst>
      <p:ext uri="{BB962C8B-B14F-4D97-AF65-F5344CB8AC3E}">
        <p14:creationId xmlns:p14="http://schemas.microsoft.com/office/powerpoint/2010/main" val="393861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15</a:t>
            </a:fld>
            <a:endParaRPr lang="zh-CN" altLang="en-US"/>
          </a:p>
        </p:txBody>
      </p:sp>
    </p:spTree>
    <p:extLst>
      <p:ext uri="{BB962C8B-B14F-4D97-AF65-F5344CB8AC3E}">
        <p14:creationId xmlns:p14="http://schemas.microsoft.com/office/powerpoint/2010/main" val="1630763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16</a:t>
            </a:fld>
            <a:endParaRPr lang="zh-CN" altLang="en-US"/>
          </a:p>
        </p:txBody>
      </p:sp>
    </p:spTree>
    <p:extLst>
      <p:ext uri="{BB962C8B-B14F-4D97-AF65-F5344CB8AC3E}">
        <p14:creationId xmlns:p14="http://schemas.microsoft.com/office/powerpoint/2010/main" val="1784109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17</a:t>
            </a:fld>
            <a:endParaRPr lang="zh-CN" altLang="en-US"/>
          </a:p>
        </p:txBody>
      </p:sp>
    </p:spTree>
    <p:extLst>
      <p:ext uri="{BB962C8B-B14F-4D97-AF65-F5344CB8AC3E}">
        <p14:creationId xmlns:p14="http://schemas.microsoft.com/office/powerpoint/2010/main" val="2296301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18</a:t>
            </a:fld>
            <a:endParaRPr lang="zh-CN" altLang="en-US"/>
          </a:p>
        </p:txBody>
      </p:sp>
    </p:spTree>
    <p:extLst>
      <p:ext uri="{BB962C8B-B14F-4D97-AF65-F5344CB8AC3E}">
        <p14:creationId xmlns:p14="http://schemas.microsoft.com/office/powerpoint/2010/main" val="142503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19</a:t>
            </a:fld>
            <a:endParaRPr lang="zh-CN" altLang="en-US"/>
          </a:p>
        </p:txBody>
      </p:sp>
    </p:spTree>
    <p:extLst>
      <p:ext uri="{BB962C8B-B14F-4D97-AF65-F5344CB8AC3E}">
        <p14:creationId xmlns:p14="http://schemas.microsoft.com/office/powerpoint/2010/main" val="1334948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2</a:t>
            </a:fld>
            <a:endParaRPr lang="zh-CN" altLang="en-US"/>
          </a:p>
        </p:txBody>
      </p:sp>
    </p:spTree>
    <p:extLst>
      <p:ext uri="{BB962C8B-B14F-4D97-AF65-F5344CB8AC3E}">
        <p14:creationId xmlns:p14="http://schemas.microsoft.com/office/powerpoint/2010/main" val="427570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20</a:t>
            </a:fld>
            <a:endParaRPr lang="zh-CN" altLang="en-US"/>
          </a:p>
        </p:txBody>
      </p:sp>
    </p:spTree>
    <p:extLst>
      <p:ext uri="{BB962C8B-B14F-4D97-AF65-F5344CB8AC3E}">
        <p14:creationId xmlns:p14="http://schemas.microsoft.com/office/powerpoint/2010/main" val="944779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21</a:t>
            </a:fld>
            <a:endParaRPr lang="zh-CN" altLang="en-US"/>
          </a:p>
        </p:txBody>
      </p:sp>
    </p:spTree>
    <p:extLst>
      <p:ext uri="{BB962C8B-B14F-4D97-AF65-F5344CB8AC3E}">
        <p14:creationId xmlns:p14="http://schemas.microsoft.com/office/powerpoint/2010/main" val="3548340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22</a:t>
            </a:fld>
            <a:endParaRPr lang="zh-CN" altLang="en-US"/>
          </a:p>
        </p:txBody>
      </p:sp>
    </p:spTree>
    <p:extLst>
      <p:ext uri="{BB962C8B-B14F-4D97-AF65-F5344CB8AC3E}">
        <p14:creationId xmlns:p14="http://schemas.microsoft.com/office/powerpoint/2010/main" val="1747383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23</a:t>
            </a:fld>
            <a:endParaRPr lang="zh-CN" altLang="en-US"/>
          </a:p>
        </p:txBody>
      </p:sp>
    </p:spTree>
    <p:extLst>
      <p:ext uri="{BB962C8B-B14F-4D97-AF65-F5344CB8AC3E}">
        <p14:creationId xmlns:p14="http://schemas.microsoft.com/office/powerpoint/2010/main" val="4215138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24</a:t>
            </a:fld>
            <a:endParaRPr lang="zh-CN" altLang="en-US"/>
          </a:p>
        </p:txBody>
      </p:sp>
    </p:spTree>
    <p:extLst>
      <p:ext uri="{BB962C8B-B14F-4D97-AF65-F5344CB8AC3E}">
        <p14:creationId xmlns:p14="http://schemas.microsoft.com/office/powerpoint/2010/main" val="1946123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25</a:t>
            </a:fld>
            <a:endParaRPr lang="zh-CN" altLang="en-US"/>
          </a:p>
        </p:txBody>
      </p:sp>
    </p:spTree>
    <p:extLst>
      <p:ext uri="{BB962C8B-B14F-4D97-AF65-F5344CB8AC3E}">
        <p14:creationId xmlns:p14="http://schemas.microsoft.com/office/powerpoint/2010/main" val="1901743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26</a:t>
            </a:fld>
            <a:endParaRPr lang="zh-CN" altLang="en-US"/>
          </a:p>
        </p:txBody>
      </p:sp>
    </p:spTree>
    <p:extLst>
      <p:ext uri="{BB962C8B-B14F-4D97-AF65-F5344CB8AC3E}">
        <p14:creationId xmlns:p14="http://schemas.microsoft.com/office/powerpoint/2010/main" val="3034136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27</a:t>
            </a:fld>
            <a:endParaRPr lang="zh-CN" altLang="en-US"/>
          </a:p>
        </p:txBody>
      </p:sp>
    </p:spTree>
    <p:extLst>
      <p:ext uri="{BB962C8B-B14F-4D97-AF65-F5344CB8AC3E}">
        <p14:creationId xmlns:p14="http://schemas.microsoft.com/office/powerpoint/2010/main" val="2141709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28</a:t>
            </a:fld>
            <a:endParaRPr lang="zh-CN" altLang="en-US"/>
          </a:p>
        </p:txBody>
      </p:sp>
    </p:spTree>
    <p:extLst>
      <p:ext uri="{BB962C8B-B14F-4D97-AF65-F5344CB8AC3E}">
        <p14:creationId xmlns:p14="http://schemas.microsoft.com/office/powerpoint/2010/main" val="19625126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29</a:t>
            </a:fld>
            <a:endParaRPr lang="zh-CN" altLang="en-US"/>
          </a:p>
        </p:txBody>
      </p:sp>
    </p:spTree>
    <p:extLst>
      <p:ext uri="{BB962C8B-B14F-4D97-AF65-F5344CB8AC3E}">
        <p14:creationId xmlns:p14="http://schemas.microsoft.com/office/powerpoint/2010/main" val="1663928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3</a:t>
            </a:fld>
            <a:endParaRPr lang="zh-CN" altLang="en-US"/>
          </a:p>
        </p:txBody>
      </p:sp>
    </p:spTree>
    <p:extLst>
      <p:ext uri="{BB962C8B-B14F-4D97-AF65-F5344CB8AC3E}">
        <p14:creationId xmlns:p14="http://schemas.microsoft.com/office/powerpoint/2010/main" val="234975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30</a:t>
            </a:fld>
            <a:endParaRPr lang="zh-CN" altLang="en-US"/>
          </a:p>
        </p:txBody>
      </p:sp>
    </p:spTree>
    <p:extLst>
      <p:ext uri="{BB962C8B-B14F-4D97-AF65-F5344CB8AC3E}">
        <p14:creationId xmlns:p14="http://schemas.microsoft.com/office/powerpoint/2010/main" val="36677660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31</a:t>
            </a:fld>
            <a:endParaRPr lang="zh-CN" altLang="en-US"/>
          </a:p>
        </p:txBody>
      </p:sp>
    </p:spTree>
    <p:extLst>
      <p:ext uri="{BB962C8B-B14F-4D97-AF65-F5344CB8AC3E}">
        <p14:creationId xmlns:p14="http://schemas.microsoft.com/office/powerpoint/2010/main" val="1341832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32</a:t>
            </a:fld>
            <a:endParaRPr lang="zh-CN" altLang="en-US"/>
          </a:p>
        </p:txBody>
      </p:sp>
    </p:spTree>
    <p:extLst>
      <p:ext uri="{BB962C8B-B14F-4D97-AF65-F5344CB8AC3E}">
        <p14:creationId xmlns:p14="http://schemas.microsoft.com/office/powerpoint/2010/main" val="2001661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33</a:t>
            </a:fld>
            <a:endParaRPr lang="zh-CN" altLang="en-US"/>
          </a:p>
        </p:txBody>
      </p:sp>
    </p:spTree>
    <p:extLst>
      <p:ext uri="{BB962C8B-B14F-4D97-AF65-F5344CB8AC3E}">
        <p14:creationId xmlns:p14="http://schemas.microsoft.com/office/powerpoint/2010/main" val="30977608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34</a:t>
            </a:fld>
            <a:endParaRPr lang="zh-CN" altLang="en-US"/>
          </a:p>
        </p:txBody>
      </p:sp>
    </p:spTree>
    <p:extLst>
      <p:ext uri="{BB962C8B-B14F-4D97-AF65-F5344CB8AC3E}">
        <p14:creationId xmlns:p14="http://schemas.microsoft.com/office/powerpoint/2010/main" val="3165928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35</a:t>
            </a:fld>
            <a:endParaRPr lang="zh-CN" altLang="en-US"/>
          </a:p>
        </p:txBody>
      </p:sp>
    </p:spTree>
    <p:extLst>
      <p:ext uri="{BB962C8B-B14F-4D97-AF65-F5344CB8AC3E}">
        <p14:creationId xmlns:p14="http://schemas.microsoft.com/office/powerpoint/2010/main" val="22260218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36</a:t>
            </a:fld>
            <a:endParaRPr lang="zh-CN" altLang="en-US"/>
          </a:p>
        </p:txBody>
      </p:sp>
    </p:spTree>
    <p:extLst>
      <p:ext uri="{BB962C8B-B14F-4D97-AF65-F5344CB8AC3E}">
        <p14:creationId xmlns:p14="http://schemas.microsoft.com/office/powerpoint/2010/main" val="23652661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37</a:t>
            </a:fld>
            <a:endParaRPr lang="zh-CN" altLang="en-US"/>
          </a:p>
        </p:txBody>
      </p:sp>
    </p:spTree>
    <p:extLst>
      <p:ext uri="{BB962C8B-B14F-4D97-AF65-F5344CB8AC3E}">
        <p14:creationId xmlns:p14="http://schemas.microsoft.com/office/powerpoint/2010/main" val="15511007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38</a:t>
            </a:fld>
            <a:endParaRPr lang="zh-CN" altLang="en-US"/>
          </a:p>
        </p:txBody>
      </p:sp>
    </p:spTree>
    <p:extLst>
      <p:ext uri="{BB962C8B-B14F-4D97-AF65-F5344CB8AC3E}">
        <p14:creationId xmlns:p14="http://schemas.microsoft.com/office/powerpoint/2010/main" val="38806769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39</a:t>
            </a:fld>
            <a:endParaRPr lang="zh-CN" altLang="en-US"/>
          </a:p>
        </p:txBody>
      </p:sp>
    </p:spTree>
    <p:extLst>
      <p:ext uri="{BB962C8B-B14F-4D97-AF65-F5344CB8AC3E}">
        <p14:creationId xmlns:p14="http://schemas.microsoft.com/office/powerpoint/2010/main" val="2343422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4</a:t>
            </a:fld>
            <a:endParaRPr lang="zh-CN" altLang="en-US"/>
          </a:p>
        </p:txBody>
      </p:sp>
    </p:spTree>
    <p:extLst>
      <p:ext uri="{BB962C8B-B14F-4D97-AF65-F5344CB8AC3E}">
        <p14:creationId xmlns:p14="http://schemas.microsoft.com/office/powerpoint/2010/main" val="26816604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40</a:t>
            </a:fld>
            <a:endParaRPr lang="zh-CN" altLang="en-US"/>
          </a:p>
        </p:txBody>
      </p:sp>
    </p:spTree>
    <p:extLst>
      <p:ext uri="{BB962C8B-B14F-4D97-AF65-F5344CB8AC3E}">
        <p14:creationId xmlns:p14="http://schemas.microsoft.com/office/powerpoint/2010/main" val="22663727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41</a:t>
            </a:fld>
            <a:endParaRPr lang="zh-CN" altLang="en-US"/>
          </a:p>
        </p:txBody>
      </p:sp>
    </p:spTree>
    <p:extLst>
      <p:ext uri="{BB962C8B-B14F-4D97-AF65-F5344CB8AC3E}">
        <p14:creationId xmlns:p14="http://schemas.microsoft.com/office/powerpoint/2010/main" val="42385853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42</a:t>
            </a:fld>
            <a:endParaRPr lang="zh-CN" altLang="en-US"/>
          </a:p>
        </p:txBody>
      </p:sp>
    </p:spTree>
    <p:extLst>
      <p:ext uri="{BB962C8B-B14F-4D97-AF65-F5344CB8AC3E}">
        <p14:creationId xmlns:p14="http://schemas.microsoft.com/office/powerpoint/2010/main" val="6908755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43</a:t>
            </a:fld>
            <a:endParaRPr lang="zh-CN" altLang="en-US"/>
          </a:p>
        </p:txBody>
      </p:sp>
    </p:spTree>
    <p:extLst>
      <p:ext uri="{BB962C8B-B14F-4D97-AF65-F5344CB8AC3E}">
        <p14:creationId xmlns:p14="http://schemas.microsoft.com/office/powerpoint/2010/main" val="18646666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44</a:t>
            </a:fld>
            <a:endParaRPr lang="zh-CN" altLang="en-US"/>
          </a:p>
        </p:txBody>
      </p:sp>
    </p:spTree>
    <p:extLst>
      <p:ext uri="{BB962C8B-B14F-4D97-AF65-F5344CB8AC3E}">
        <p14:creationId xmlns:p14="http://schemas.microsoft.com/office/powerpoint/2010/main" val="13651322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45</a:t>
            </a:fld>
            <a:endParaRPr lang="zh-CN" altLang="en-US"/>
          </a:p>
        </p:txBody>
      </p:sp>
    </p:spTree>
    <p:extLst>
      <p:ext uri="{BB962C8B-B14F-4D97-AF65-F5344CB8AC3E}">
        <p14:creationId xmlns:p14="http://schemas.microsoft.com/office/powerpoint/2010/main" val="22570643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46</a:t>
            </a:fld>
            <a:endParaRPr lang="zh-CN" altLang="en-US"/>
          </a:p>
        </p:txBody>
      </p:sp>
    </p:spTree>
    <p:extLst>
      <p:ext uri="{BB962C8B-B14F-4D97-AF65-F5344CB8AC3E}">
        <p14:creationId xmlns:p14="http://schemas.microsoft.com/office/powerpoint/2010/main" val="17817666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47</a:t>
            </a:fld>
            <a:endParaRPr lang="zh-CN" altLang="en-US"/>
          </a:p>
        </p:txBody>
      </p:sp>
    </p:spTree>
    <p:extLst>
      <p:ext uri="{BB962C8B-B14F-4D97-AF65-F5344CB8AC3E}">
        <p14:creationId xmlns:p14="http://schemas.microsoft.com/office/powerpoint/2010/main" val="2823353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48</a:t>
            </a:fld>
            <a:endParaRPr lang="zh-CN" altLang="en-US"/>
          </a:p>
        </p:txBody>
      </p:sp>
    </p:spTree>
    <p:extLst>
      <p:ext uri="{BB962C8B-B14F-4D97-AF65-F5344CB8AC3E}">
        <p14:creationId xmlns:p14="http://schemas.microsoft.com/office/powerpoint/2010/main" val="32593380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49</a:t>
            </a:fld>
            <a:endParaRPr lang="zh-CN" altLang="en-US"/>
          </a:p>
        </p:txBody>
      </p:sp>
    </p:spTree>
    <p:extLst>
      <p:ext uri="{BB962C8B-B14F-4D97-AF65-F5344CB8AC3E}">
        <p14:creationId xmlns:p14="http://schemas.microsoft.com/office/powerpoint/2010/main" val="2722643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5</a:t>
            </a:fld>
            <a:endParaRPr lang="zh-CN" altLang="en-US"/>
          </a:p>
        </p:txBody>
      </p:sp>
    </p:spTree>
    <p:extLst>
      <p:ext uri="{BB962C8B-B14F-4D97-AF65-F5344CB8AC3E}">
        <p14:creationId xmlns:p14="http://schemas.microsoft.com/office/powerpoint/2010/main" val="10725343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50</a:t>
            </a:fld>
            <a:endParaRPr lang="zh-CN" altLang="en-US"/>
          </a:p>
        </p:txBody>
      </p:sp>
    </p:spTree>
    <p:extLst>
      <p:ext uri="{BB962C8B-B14F-4D97-AF65-F5344CB8AC3E}">
        <p14:creationId xmlns:p14="http://schemas.microsoft.com/office/powerpoint/2010/main" val="2754898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51</a:t>
            </a:fld>
            <a:endParaRPr lang="zh-CN" altLang="en-US"/>
          </a:p>
        </p:txBody>
      </p:sp>
    </p:spTree>
    <p:extLst>
      <p:ext uri="{BB962C8B-B14F-4D97-AF65-F5344CB8AC3E}">
        <p14:creationId xmlns:p14="http://schemas.microsoft.com/office/powerpoint/2010/main" val="23802808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52</a:t>
            </a:fld>
            <a:endParaRPr lang="zh-CN" altLang="en-US"/>
          </a:p>
        </p:txBody>
      </p:sp>
    </p:spTree>
    <p:extLst>
      <p:ext uri="{BB962C8B-B14F-4D97-AF65-F5344CB8AC3E}">
        <p14:creationId xmlns:p14="http://schemas.microsoft.com/office/powerpoint/2010/main" val="13393880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53</a:t>
            </a:fld>
            <a:endParaRPr lang="zh-CN" altLang="en-US"/>
          </a:p>
        </p:txBody>
      </p:sp>
    </p:spTree>
    <p:extLst>
      <p:ext uri="{BB962C8B-B14F-4D97-AF65-F5344CB8AC3E}">
        <p14:creationId xmlns:p14="http://schemas.microsoft.com/office/powerpoint/2010/main" val="33514593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54</a:t>
            </a:fld>
            <a:endParaRPr lang="zh-CN" altLang="en-US"/>
          </a:p>
        </p:txBody>
      </p:sp>
    </p:spTree>
    <p:extLst>
      <p:ext uri="{BB962C8B-B14F-4D97-AF65-F5344CB8AC3E}">
        <p14:creationId xmlns:p14="http://schemas.microsoft.com/office/powerpoint/2010/main" val="20426305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55</a:t>
            </a:fld>
            <a:endParaRPr lang="zh-CN" altLang="en-US"/>
          </a:p>
        </p:txBody>
      </p:sp>
    </p:spTree>
    <p:extLst>
      <p:ext uri="{BB962C8B-B14F-4D97-AF65-F5344CB8AC3E}">
        <p14:creationId xmlns:p14="http://schemas.microsoft.com/office/powerpoint/2010/main" val="4173960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56</a:t>
            </a:fld>
            <a:endParaRPr lang="zh-CN" altLang="en-US"/>
          </a:p>
        </p:txBody>
      </p:sp>
    </p:spTree>
    <p:extLst>
      <p:ext uri="{BB962C8B-B14F-4D97-AF65-F5344CB8AC3E}">
        <p14:creationId xmlns:p14="http://schemas.microsoft.com/office/powerpoint/2010/main" val="6864693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57</a:t>
            </a:fld>
            <a:endParaRPr lang="zh-CN" altLang="en-US"/>
          </a:p>
        </p:txBody>
      </p:sp>
    </p:spTree>
    <p:extLst>
      <p:ext uri="{BB962C8B-B14F-4D97-AF65-F5344CB8AC3E}">
        <p14:creationId xmlns:p14="http://schemas.microsoft.com/office/powerpoint/2010/main" val="33675670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58</a:t>
            </a:fld>
            <a:endParaRPr lang="zh-CN" altLang="en-US"/>
          </a:p>
        </p:txBody>
      </p:sp>
    </p:spTree>
    <p:extLst>
      <p:ext uri="{BB962C8B-B14F-4D97-AF65-F5344CB8AC3E}">
        <p14:creationId xmlns:p14="http://schemas.microsoft.com/office/powerpoint/2010/main" val="16782519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59</a:t>
            </a:fld>
            <a:endParaRPr lang="zh-CN" altLang="en-US"/>
          </a:p>
        </p:txBody>
      </p:sp>
    </p:spTree>
    <p:extLst>
      <p:ext uri="{BB962C8B-B14F-4D97-AF65-F5344CB8AC3E}">
        <p14:creationId xmlns:p14="http://schemas.microsoft.com/office/powerpoint/2010/main" val="4170419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6</a:t>
            </a:fld>
            <a:endParaRPr lang="zh-CN" altLang="en-US"/>
          </a:p>
        </p:txBody>
      </p:sp>
    </p:spTree>
    <p:extLst>
      <p:ext uri="{BB962C8B-B14F-4D97-AF65-F5344CB8AC3E}">
        <p14:creationId xmlns:p14="http://schemas.microsoft.com/office/powerpoint/2010/main" val="8209349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60</a:t>
            </a:fld>
            <a:endParaRPr lang="zh-CN" altLang="en-US"/>
          </a:p>
        </p:txBody>
      </p:sp>
    </p:spTree>
    <p:extLst>
      <p:ext uri="{BB962C8B-B14F-4D97-AF65-F5344CB8AC3E}">
        <p14:creationId xmlns:p14="http://schemas.microsoft.com/office/powerpoint/2010/main" val="19548081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61</a:t>
            </a:fld>
            <a:endParaRPr lang="zh-CN" altLang="en-US"/>
          </a:p>
        </p:txBody>
      </p:sp>
    </p:spTree>
    <p:extLst>
      <p:ext uri="{BB962C8B-B14F-4D97-AF65-F5344CB8AC3E}">
        <p14:creationId xmlns:p14="http://schemas.microsoft.com/office/powerpoint/2010/main" val="34746832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62</a:t>
            </a:fld>
            <a:endParaRPr lang="zh-CN" altLang="en-US"/>
          </a:p>
        </p:txBody>
      </p:sp>
    </p:spTree>
    <p:extLst>
      <p:ext uri="{BB962C8B-B14F-4D97-AF65-F5344CB8AC3E}">
        <p14:creationId xmlns:p14="http://schemas.microsoft.com/office/powerpoint/2010/main" val="40097108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63</a:t>
            </a:fld>
            <a:endParaRPr lang="zh-CN" altLang="en-US"/>
          </a:p>
        </p:txBody>
      </p:sp>
    </p:spTree>
    <p:extLst>
      <p:ext uri="{BB962C8B-B14F-4D97-AF65-F5344CB8AC3E}">
        <p14:creationId xmlns:p14="http://schemas.microsoft.com/office/powerpoint/2010/main" val="2663522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64</a:t>
            </a:fld>
            <a:endParaRPr lang="zh-CN" altLang="en-US"/>
          </a:p>
        </p:txBody>
      </p:sp>
    </p:spTree>
    <p:extLst>
      <p:ext uri="{BB962C8B-B14F-4D97-AF65-F5344CB8AC3E}">
        <p14:creationId xmlns:p14="http://schemas.microsoft.com/office/powerpoint/2010/main" val="12633830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65</a:t>
            </a:fld>
            <a:endParaRPr lang="zh-CN" altLang="en-US"/>
          </a:p>
        </p:txBody>
      </p:sp>
    </p:spTree>
    <p:extLst>
      <p:ext uri="{BB962C8B-B14F-4D97-AF65-F5344CB8AC3E}">
        <p14:creationId xmlns:p14="http://schemas.microsoft.com/office/powerpoint/2010/main" val="37837455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66</a:t>
            </a:fld>
            <a:endParaRPr lang="zh-CN" altLang="en-US"/>
          </a:p>
        </p:txBody>
      </p:sp>
    </p:spTree>
    <p:extLst>
      <p:ext uri="{BB962C8B-B14F-4D97-AF65-F5344CB8AC3E}">
        <p14:creationId xmlns:p14="http://schemas.microsoft.com/office/powerpoint/2010/main" val="31801901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67</a:t>
            </a:fld>
            <a:endParaRPr lang="zh-CN" altLang="en-US"/>
          </a:p>
        </p:txBody>
      </p:sp>
    </p:spTree>
    <p:extLst>
      <p:ext uri="{BB962C8B-B14F-4D97-AF65-F5344CB8AC3E}">
        <p14:creationId xmlns:p14="http://schemas.microsoft.com/office/powerpoint/2010/main" val="18190674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68</a:t>
            </a:fld>
            <a:endParaRPr lang="zh-CN" altLang="en-US"/>
          </a:p>
        </p:txBody>
      </p:sp>
    </p:spTree>
    <p:extLst>
      <p:ext uri="{BB962C8B-B14F-4D97-AF65-F5344CB8AC3E}">
        <p14:creationId xmlns:p14="http://schemas.microsoft.com/office/powerpoint/2010/main" val="26504790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70</a:t>
            </a:fld>
            <a:endParaRPr lang="zh-CN" altLang="en-US"/>
          </a:p>
        </p:txBody>
      </p:sp>
    </p:spTree>
    <p:extLst>
      <p:ext uri="{BB962C8B-B14F-4D97-AF65-F5344CB8AC3E}">
        <p14:creationId xmlns:p14="http://schemas.microsoft.com/office/powerpoint/2010/main" val="3545677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7</a:t>
            </a:fld>
            <a:endParaRPr lang="zh-CN" altLang="en-US"/>
          </a:p>
        </p:txBody>
      </p:sp>
    </p:spTree>
    <p:extLst>
      <p:ext uri="{BB962C8B-B14F-4D97-AF65-F5344CB8AC3E}">
        <p14:creationId xmlns:p14="http://schemas.microsoft.com/office/powerpoint/2010/main" val="24743148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71</a:t>
            </a:fld>
            <a:endParaRPr lang="zh-CN" altLang="en-US"/>
          </a:p>
        </p:txBody>
      </p:sp>
    </p:spTree>
    <p:extLst>
      <p:ext uri="{BB962C8B-B14F-4D97-AF65-F5344CB8AC3E}">
        <p14:creationId xmlns:p14="http://schemas.microsoft.com/office/powerpoint/2010/main" val="40632550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73</a:t>
            </a:fld>
            <a:endParaRPr lang="zh-CN" altLang="en-US"/>
          </a:p>
        </p:txBody>
      </p:sp>
    </p:spTree>
    <p:extLst>
      <p:ext uri="{BB962C8B-B14F-4D97-AF65-F5344CB8AC3E}">
        <p14:creationId xmlns:p14="http://schemas.microsoft.com/office/powerpoint/2010/main" val="23321188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74</a:t>
            </a:fld>
            <a:endParaRPr lang="zh-CN" altLang="en-US"/>
          </a:p>
        </p:txBody>
      </p:sp>
    </p:spTree>
    <p:extLst>
      <p:ext uri="{BB962C8B-B14F-4D97-AF65-F5344CB8AC3E}">
        <p14:creationId xmlns:p14="http://schemas.microsoft.com/office/powerpoint/2010/main" val="7598617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75</a:t>
            </a:fld>
            <a:endParaRPr lang="zh-CN" altLang="en-US"/>
          </a:p>
        </p:txBody>
      </p:sp>
    </p:spTree>
    <p:extLst>
      <p:ext uri="{BB962C8B-B14F-4D97-AF65-F5344CB8AC3E}">
        <p14:creationId xmlns:p14="http://schemas.microsoft.com/office/powerpoint/2010/main" val="28025209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76</a:t>
            </a:fld>
            <a:endParaRPr lang="zh-CN" altLang="en-US"/>
          </a:p>
        </p:txBody>
      </p:sp>
    </p:spTree>
    <p:extLst>
      <p:ext uri="{BB962C8B-B14F-4D97-AF65-F5344CB8AC3E}">
        <p14:creationId xmlns:p14="http://schemas.microsoft.com/office/powerpoint/2010/main" val="24541593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81</a:t>
            </a:fld>
            <a:endParaRPr lang="zh-CN" altLang="en-US"/>
          </a:p>
        </p:txBody>
      </p:sp>
    </p:spTree>
    <p:extLst>
      <p:ext uri="{BB962C8B-B14F-4D97-AF65-F5344CB8AC3E}">
        <p14:creationId xmlns:p14="http://schemas.microsoft.com/office/powerpoint/2010/main" val="532340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8</a:t>
            </a:fld>
            <a:endParaRPr lang="zh-CN" altLang="en-US"/>
          </a:p>
        </p:txBody>
      </p:sp>
    </p:spTree>
    <p:extLst>
      <p:ext uri="{BB962C8B-B14F-4D97-AF65-F5344CB8AC3E}">
        <p14:creationId xmlns:p14="http://schemas.microsoft.com/office/powerpoint/2010/main" val="4248446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9BF436-753F-456A-9B74-08CCB040E2DA}" type="slidenum">
              <a:rPr lang="zh-CN" altLang="en-US" smtClean="0"/>
              <a:t>9</a:t>
            </a:fld>
            <a:endParaRPr lang="zh-CN" altLang="en-US"/>
          </a:p>
        </p:txBody>
      </p:sp>
    </p:spTree>
    <p:extLst>
      <p:ext uri="{BB962C8B-B14F-4D97-AF65-F5344CB8AC3E}">
        <p14:creationId xmlns:p14="http://schemas.microsoft.com/office/powerpoint/2010/main" val="4285317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50AF18-58CE-4F05-BA9F-C6EE1F2F130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1C433B3-1ED6-4C52-9EE6-2784DE0668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7E9357F-7DB0-472D-8E50-38A96F12B353}"/>
              </a:ext>
            </a:extLst>
          </p:cNvPr>
          <p:cNvSpPr>
            <a:spLocks noGrp="1"/>
          </p:cNvSpPr>
          <p:nvPr>
            <p:ph type="dt" sz="half" idx="10"/>
          </p:nvPr>
        </p:nvSpPr>
        <p:spPr/>
        <p:txBody>
          <a:bodyPr/>
          <a:lstStyle/>
          <a:p>
            <a:fld id="{26DF5CD1-7248-4710-84A0-50D3385664BC}" type="datetimeFigureOut">
              <a:rPr lang="zh-CN" altLang="en-US" smtClean="0"/>
              <a:t>2021-12-01</a:t>
            </a:fld>
            <a:endParaRPr lang="zh-CN" altLang="en-US"/>
          </a:p>
        </p:txBody>
      </p:sp>
      <p:sp>
        <p:nvSpPr>
          <p:cNvPr id="5" name="页脚占位符 4">
            <a:extLst>
              <a:ext uri="{FF2B5EF4-FFF2-40B4-BE49-F238E27FC236}">
                <a16:creationId xmlns:a16="http://schemas.microsoft.com/office/drawing/2014/main" id="{A9239792-DE9B-4A6D-97D1-C3F15160320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9BA935-7CF3-4A27-8CA3-026BBAB76FF1}"/>
              </a:ext>
            </a:extLst>
          </p:cNvPr>
          <p:cNvSpPr>
            <a:spLocks noGrp="1"/>
          </p:cNvSpPr>
          <p:nvPr>
            <p:ph type="sldNum" sz="quarter" idx="12"/>
          </p:nvPr>
        </p:nvSpPr>
        <p:spPr/>
        <p:txBody>
          <a:bodyPr/>
          <a:lstStyle/>
          <a:p>
            <a:fld id="{306EC02A-ECFA-49F3-A2F9-10929BE5A982}" type="slidenum">
              <a:rPr lang="zh-CN" altLang="en-US" smtClean="0"/>
              <a:t>‹#›</a:t>
            </a:fld>
            <a:endParaRPr lang="zh-CN" altLang="en-US"/>
          </a:p>
        </p:txBody>
      </p:sp>
    </p:spTree>
    <p:extLst>
      <p:ext uri="{BB962C8B-B14F-4D97-AF65-F5344CB8AC3E}">
        <p14:creationId xmlns:p14="http://schemas.microsoft.com/office/powerpoint/2010/main" val="488732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D8D3D-C5DC-485D-91BE-69BAF47DC89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10BB76E-D3E5-45E0-9648-43F53EE09BA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CF79223-07A4-49E4-919D-C12DCEF50C55}"/>
              </a:ext>
            </a:extLst>
          </p:cNvPr>
          <p:cNvSpPr>
            <a:spLocks noGrp="1"/>
          </p:cNvSpPr>
          <p:nvPr>
            <p:ph type="dt" sz="half" idx="10"/>
          </p:nvPr>
        </p:nvSpPr>
        <p:spPr/>
        <p:txBody>
          <a:bodyPr/>
          <a:lstStyle/>
          <a:p>
            <a:fld id="{26DF5CD1-7248-4710-84A0-50D3385664BC}" type="datetimeFigureOut">
              <a:rPr lang="zh-CN" altLang="en-US" smtClean="0"/>
              <a:t>2021-12-01</a:t>
            </a:fld>
            <a:endParaRPr lang="zh-CN" altLang="en-US"/>
          </a:p>
        </p:txBody>
      </p:sp>
      <p:sp>
        <p:nvSpPr>
          <p:cNvPr id="5" name="页脚占位符 4">
            <a:extLst>
              <a:ext uri="{FF2B5EF4-FFF2-40B4-BE49-F238E27FC236}">
                <a16:creationId xmlns:a16="http://schemas.microsoft.com/office/drawing/2014/main" id="{DA92C8E6-66F5-4E2A-971F-98A24BFCABD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C0DF9E-5B0C-4B3E-BEB2-A585F3924AD6}"/>
              </a:ext>
            </a:extLst>
          </p:cNvPr>
          <p:cNvSpPr>
            <a:spLocks noGrp="1"/>
          </p:cNvSpPr>
          <p:nvPr>
            <p:ph type="sldNum" sz="quarter" idx="12"/>
          </p:nvPr>
        </p:nvSpPr>
        <p:spPr/>
        <p:txBody>
          <a:bodyPr/>
          <a:lstStyle/>
          <a:p>
            <a:fld id="{306EC02A-ECFA-49F3-A2F9-10929BE5A982}" type="slidenum">
              <a:rPr lang="zh-CN" altLang="en-US" smtClean="0"/>
              <a:t>‹#›</a:t>
            </a:fld>
            <a:endParaRPr lang="zh-CN" altLang="en-US"/>
          </a:p>
        </p:txBody>
      </p:sp>
    </p:spTree>
    <p:extLst>
      <p:ext uri="{BB962C8B-B14F-4D97-AF65-F5344CB8AC3E}">
        <p14:creationId xmlns:p14="http://schemas.microsoft.com/office/powerpoint/2010/main" val="324008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FA791E-3673-49C6-BF6A-F9B66CE1B1F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BA04C14-8891-4FBB-9597-4BAF9742BBFB}"/>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B0F69AA-4881-4903-93CA-86DA42B5243D}"/>
              </a:ext>
            </a:extLst>
          </p:cNvPr>
          <p:cNvSpPr>
            <a:spLocks noGrp="1"/>
          </p:cNvSpPr>
          <p:nvPr>
            <p:ph type="dt" sz="half" idx="10"/>
          </p:nvPr>
        </p:nvSpPr>
        <p:spPr/>
        <p:txBody>
          <a:bodyPr/>
          <a:lstStyle/>
          <a:p>
            <a:fld id="{26DF5CD1-7248-4710-84A0-50D3385664BC}" type="datetimeFigureOut">
              <a:rPr lang="zh-CN" altLang="en-US" smtClean="0"/>
              <a:t>2021-12-01</a:t>
            </a:fld>
            <a:endParaRPr lang="zh-CN" altLang="en-US"/>
          </a:p>
        </p:txBody>
      </p:sp>
      <p:sp>
        <p:nvSpPr>
          <p:cNvPr id="5" name="页脚占位符 4">
            <a:extLst>
              <a:ext uri="{FF2B5EF4-FFF2-40B4-BE49-F238E27FC236}">
                <a16:creationId xmlns:a16="http://schemas.microsoft.com/office/drawing/2014/main" id="{1CA99570-D2B7-4328-A74F-894F21F4AD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06B877-10D0-4BF5-B053-906BCFD1A614}"/>
              </a:ext>
            </a:extLst>
          </p:cNvPr>
          <p:cNvSpPr>
            <a:spLocks noGrp="1"/>
          </p:cNvSpPr>
          <p:nvPr>
            <p:ph type="sldNum" sz="quarter" idx="12"/>
          </p:nvPr>
        </p:nvSpPr>
        <p:spPr/>
        <p:txBody>
          <a:bodyPr/>
          <a:lstStyle/>
          <a:p>
            <a:fld id="{306EC02A-ECFA-49F3-A2F9-10929BE5A982}" type="slidenum">
              <a:rPr lang="zh-CN" altLang="en-US" smtClean="0"/>
              <a:t>‹#›</a:t>
            </a:fld>
            <a:endParaRPr lang="zh-CN" altLang="en-US"/>
          </a:p>
        </p:txBody>
      </p:sp>
    </p:spTree>
    <p:extLst>
      <p:ext uri="{BB962C8B-B14F-4D97-AF65-F5344CB8AC3E}">
        <p14:creationId xmlns:p14="http://schemas.microsoft.com/office/powerpoint/2010/main" val="346857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D6F0FD-3880-4D42-B9D7-544D652659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2828D0-6021-49F7-AAA0-8832B9AB3A2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4089D9-128F-48F9-AF74-01541F658AB5}"/>
              </a:ext>
            </a:extLst>
          </p:cNvPr>
          <p:cNvSpPr>
            <a:spLocks noGrp="1"/>
          </p:cNvSpPr>
          <p:nvPr>
            <p:ph type="dt" sz="half" idx="10"/>
          </p:nvPr>
        </p:nvSpPr>
        <p:spPr/>
        <p:txBody>
          <a:bodyPr/>
          <a:lstStyle/>
          <a:p>
            <a:fld id="{26DF5CD1-7248-4710-84A0-50D3385664BC}" type="datetimeFigureOut">
              <a:rPr lang="zh-CN" altLang="en-US" smtClean="0"/>
              <a:t>2021-12-01</a:t>
            </a:fld>
            <a:endParaRPr lang="zh-CN" altLang="en-US"/>
          </a:p>
        </p:txBody>
      </p:sp>
      <p:sp>
        <p:nvSpPr>
          <p:cNvPr id="5" name="页脚占位符 4">
            <a:extLst>
              <a:ext uri="{FF2B5EF4-FFF2-40B4-BE49-F238E27FC236}">
                <a16:creationId xmlns:a16="http://schemas.microsoft.com/office/drawing/2014/main" id="{FD7E777D-AF0E-4FE5-B0F9-A2200C0CB4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4074BD-0945-4116-861C-2974BD1CCD58}"/>
              </a:ext>
            </a:extLst>
          </p:cNvPr>
          <p:cNvSpPr>
            <a:spLocks noGrp="1"/>
          </p:cNvSpPr>
          <p:nvPr>
            <p:ph type="sldNum" sz="quarter" idx="12"/>
          </p:nvPr>
        </p:nvSpPr>
        <p:spPr/>
        <p:txBody>
          <a:bodyPr/>
          <a:lstStyle/>
          <a:p>
            <a:fld id="{306EC02A-ECFA-49F3-A2F9-10929BE5A982}" type="slidenum">
              <a:rPr lang="zh-CN" altLang="en-US" smtClean="0"/>
              <a:t>‹#›</a:t>
            </a:fld>
            <a:endParaRPr lang="zh-CN" altLang="en-US"/>
          </a:p>
        </p:txBody>
      </p:sp>
    </p:spTree>
    <p:extLst>
      <p:ext uri="{BB962C8B-B14F-4D97-AF65-F5344CB8AC3E}">
        <p14:creationId xmlns:p14="http://schemas.microsoft.com/office/powerpoint/2010/main" val="4275317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4641A3-FB69-404E-B19B-C8F30C5E510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2A2D7BA-7E0F-4FB0-8114-0F8CA04F25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FF3F6F18-25F2-4EF5-AF0A-D7A1257BC43A}"/>
              </a:ext>
            </a:extLst>
          </p:cNvPr>
          <p:cNvSpPr>
            <a:spLocks noGrp="1"/>
          </p:cNvSpPr>
          <p:nvPr>
            <p:ph type="dt" sz="half" idx="10"/>
          </p:nvPr>
        </p:nvSpPr>
        <p:spPr/>
        <p:txBody>
          <a:bodyPr/>
          <a:lstStyle/>
          <a:p>
            <a:fld id="{26DF5CD1-7248-4710-84A0-50D3385664BC}" type="datetimeFigureOut">
              <a:rPr lang="zh-CN" altLang="en-US" smtClean="0"/>
              <a:t>2021-12-01</a:t>
            </a:fld>
            <a:endParaRPr lang="zh-CN" altLang="en-US"/>
          </a:p>
        </p:txBody>
      </p:sp>
      <p:sp>
        <p:nvSpPr>
          <p:cNvPr id="5" name="页脚占位符 4">
            <a:extLst>
              <a:ext uri="{FF2B5EF4-FFF2-40B4-BE49-F238E27FC236}">
                <a16:creationId xmlns:a16="http://schemas.microsoft.com/office/drawing/2014/main" id="{A267D3C1-EAE7-403C-8705-B181FA6195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9D0D348-350C-4332-BCF0-43FD489C87D1}"/>
              </a:ext>
            </a:extLst>
          </p:cNvPr>
          <p:cNvSpPr>
            <a:spLocks noGrp="1"/>
          </p:cNvSpPr>
          <p:nvPr>
            <p:ph type="sldNum" sz="quarter" idx="12"/>
          </p:nvPr>
        </p:nvSpPr>
        <p:spPr/>
        <p:txBody>
          <a:bodyPr/>
          <a:lstStyle/>
          <a:p>
            <a:fld id="{306EC02A-ECFA-49F3-A2F9-10929BE5A982}" type="slidenum">
              <a:rPr lang="zh-CN" altLang="en-US" smtClean="0"/>
              <a:t>‹#›</a:t>
            </a:fld>
            <a:endParaRPr lang="zh-CN" altLang="en-US"/>
          </a:p>
        </p:txBody>
      </p:sp>
    </p:spTree>
    <p:extLst>
      <p:ext uri="{BB962C8B-B14F-4D97-AF65-F5344CB8AC3E}">
        <p14:creationId xmlns:p14="http://schemas.microsoft.com/office/powerpoint/2010/main" val="112604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F064E-4162-42A0-A7C5-24D1F1BD9C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641875C-4E32-4A88-B544-816065736B23}"/>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AFF3468-F3A1-4AA9-BB40-1206BB83F521}"/>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E74B68AA-FCF7-4965-9DAA-C1BE422887E8}"/>
              </a:ext>
            </a:extLst>
          </p:cNvPr>
          <p:cNvSpPr>
            <a:spLocks noGrp="1"/>
          </p:cNvSpPr>
          <p:nvPr>
            <p:ph type="dt" sz="half" idx="10"/>
          </p:nvPr>
        </p:nvSpPr>
        <p:spPr/>
        <p:txBody>
          <a:bodyPr/>
          <a:lstStyle/>
          <a:p>
            <a:fld id="{26DF5CD1-7248-4710-84A0-50D3385664BC}" type="datetimeFigureOut">
              <a:rPr lang="zh-CN" altLang="en-US" smtClean="0"/>
              <a:t>2021-12-01</a:t>
            </a:fld>
            <a:endParaRPr lang="zh-CN" altLang="en-US"/>
          </a:p>
        </p:txBody>
      </p:sp>
      <p:sp>
        <p:nvSpPr>
          <p:cNvPr id="6" name="页脚占位符 5">
            <a:extLst>
              <a:ext uri="{FF2B5EF4-FFF2-40B4-BE49-F238E27FC236}">
                <a16:creationId xmlns:a16="http://schemas.microsoft.com/office/drawing/2014/main" id="{CE379EE5-2007-4CD9-A501-C9A8C2C8118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6DAB648-7A49-4BEE-9BDA-32C62BF079E5}"/>
              </a:ext>
            </a:extLst>
          </p:cNvPr>
          <p:cNvSpPr>
            <a:spLocks noGrp="1"/>
          </p:cNvSpPr>
          <p:nvPr>
            <p:ph type="sldNum" sz="quarter" idx="12"/>
          </p:nvPr>
        </p:nvSpPr>
        <p:spPr/>
        <p:txBody>
          <a:bodyPr/>
          <a:lstStyle/>
          <a:p>
            <a:fld id="{306EC02A-ECFA-49F3-A2F9-10929BE5A982}" type="slidenum">
              <a:rPr lang="zh-CN" altLang="en-US" smtClean="0"/>
              <a:t>‹#›</a:t>
            </a:fld>
            <a:endParaRPr lang="zh-CN" altLang="en-US"/>
          </a:p>
        </p:txBody>
      </p:sp>
    </p:spTree>
    <p:extLst>
      <p:ext uri="{BB962C8B-B14F-4D97-AF65-F5344CB8AC3E}">
        <p14:creationId xmlns:p14="http://schemas.microsoft.com/office/powerpoint/2010/main" val="3862737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4D48E7-29A7-4EA6-B362-04D87CB318D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BA5473B-CE19-4FE7-AAFF-6BE6DAE2DC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79F9CAD-6561-4249-A68C-FCCB547117E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DAB076BD-244D-446E-BDF6-9C7E664228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D757E8D-D5E4-4316-A8E5-07A4CC35CB0D}"/>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F29F930-2774-440F-A0E0-22E4C02ED934}"/>
              </a:ext>
            </a:extLst>
          </p:cNvPr>
          <p:cNvSpPr>
            <a:spLocks noGrp="1"/>
          </p:cNvSpPr>
          <p:nvPr>
            <p:ph type="dt" sz="half" idx="10"/>
          </p:nvPr>
        </p:nvSpPr>
        <p:spPr/>
        <p:txBody>
          <a:bodyPr/>
          <a:lstStyle/>
          <a:p>
            <a:fld id="{26DF5CD1-7248-4710-84A0-50D3385664BC}" type="datetimeFigureOut">
              <a:rPr lang="zh-CN" altLang="en-US" smtClean="0"/>
              <a:t>2021-12-01</a:t>
            </a:fld>
            <a:endParaRPr lang="zh-CN" altLang="en-US"/>
          </a:p>
        </p:txBody>
      </p:sp>
      <p:sp>
        <p:nvSpPr>
          <p:cNvPr id="8" name="页脚占位符 7">
            <a:extLst>
              <a:ext uri="{FF2B5EF4-FFF2-40B4-BE49-F238E27FC236}">
                <a16:creationId xmlns:a16="http://schemas.microsoft.com/office/drawing/2014/main" id="{130EAA27-9AB1-4C61-9EBD-0CBD143D0AD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BBC60F8-DC79-4658-B5BD-1E4F15751CF3}"/>
              </a:ext>
            </a:extLst>
          </p:cNvPr>
          <p:cNvSpPr>
            <a:spLocks noGrp="1"/>
          </p:cNvSpPr>
          <p:nvPr>
            <p:ph type="sldNum" sz="quarter" idx="12"/>
          </p:nvPr>
        </p:nvSpPr>
        <p:spPr/>
        <p:txBody>
          <a:bodyPr/>
          <a:lstStyle/>
          <a:p>
            <a:fld id="{306EC02A-ECFA-49F3-A2F9-10929BE5A982}" type="slidenum">
              <a:rPr lang="zh-CN" altLang="en-US" smtClean="0"/>
              <a:t>‹#›</a:t>
            </a:fld>
            <a:endParaRPr lang="zh-CN" altLang="en-US"/>
          </a:p>
        </p:txBody>
      </p:sp>
    </p:spTree>
    <p:extLst>
      <p:ext uri="{BB962C8B-B14F-4D97-AF65-F5344CB8AC3E}">
        <p14:creationId xmlns:p14="http://schemas.microsoft.com/office/powerpoint/2010/main" val="2923603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7F4F87-6F1D-4A74-9FB5-6C8C8A992BB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FB11C02-0E0D-4178-8DD1-80C03DF11574}"/>
              </a:ext>
            </a:extLst>
          </p:cNvPr>
          <p:cNvSpPr>
            <a:spLocks noGrp="1"/>
          </p:cNvSpPr>
          <p:nvPr>
            <p:ph type="dt" sz="half" idx="10"/>
          </p:nvPr>
        </p:nvSpPr>
        <p:spPr/>
        <p:txBody>
          <a:bodyPr/>
          <a:lstStyle/>
          <a:p>
            <a:fld id="{26DF5CD1-7248-4710-84A0-50D3385664BC}" type="datetimeFigureOut">
              <a:rPr lang="zh-CN" altLang="en-US" smtClean="0"/>
              <a:t>2021-12-01</a:t>
            </a:fld>
            <a:endParaRPr lang="zh-CN" altLang="en-US"/>
          </a:p>
        </p:txBody>
      </p:sp>
      <p:sp>
        <p:nvSpPr>
          <p:cNvPr id="4" name="页脚占位符 3">
            <a:extLst>
              <a:ext uri="{FF2B5EF4-FFF2-40B4-BE49-F238E27FC236}">
                <a16:creationId xmlns:a16="http://schemas.microsoft.com/office/drawing/2014/main" id="{E89BE31C-CC3D-4627-BBBC-DD485B8C9FE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9A758BC-D4E3-4F0C-8309-AE1FEA4BEE87}"/>
              </a:ext>
            </a:extLst>
          </p:cNvPr>
          <p:cNvSpPr>
            <a:spLocks noGrp="1"/>
          </p:cNvSpPr>
          <p:nvPr>
            <p:ph type="sldNum" sz="quarter" idx="12"/>
          </p:nvPr>
        </p:nvSpPr>
        <p:spPr/>
        <p:txBody>
          <a:bodyPr/>
          <a:lstStyle/>
          <a:p>
            <a:fld id="{306EC02A-ECFA-49F3-A2F9-10929BE5A982}" type="slidenum">
              <a:rPr lang="zh-CN" altLang="en-US" smtClean="0"/>
              <a:t>‹#›</a:t>
            </a:fld>
            <a:endParaRPr lang="zh-CN" altLang="en-US"/>
          </a:p>
        </p:txBody>
      </p:sp>
    </p:spTree>
    <p:extLst>
      <p:ext uri="{BB962C8B-B14F-4D97-AF65-F5344CB8AC3E}">
        <p14:creationId xmlns:p14="http://schemas.microsoft.com/office/powerpoint/2010/main" val="2900946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5B85CCC-FE18-4430-918F-87D530F01D63}"/>
              </a:ext>
            </a:extLst>
          </p:cNvPr>
          <p:cNvSpPr>
            <a:spLocks noGrp="1"/>
          </p:cNvSpPr>
          <p:nvPr>
            <p:ph type="dt" sz="half" idx="10"/>
          </p:nvPr>
        </p:nvSpPr>
        <p:spPr/>
        <p:txBody>
          <a:bodyPr/>
          <a:lstStyle/>
          <a:p>
            <a:fld id="{26DF5CD1-7248-4710-84A0-50D3385664BC}" type="datetimeFigureOut">
              <a:rPr lang="zh-CN" altLang="en-US" smtClean="0"/>
              <a:t>2021-12-01</a:t>
            </a:fld>
            <a:endParaRPr lang="zh-CN" altLang="en-US"/>
          </a:p>
        </p:txBody>
      </p:sp>
      <p:sp>
        <p:nvSpPr>
          <p:cNvPr id="3" name="页脚占位符 2">
            <a:extLst>
              <a:ext uri="{FF2B5EF4-FFF2-40B4-BE49-F238E27FC236}">
                <a16:creationId xmlns:a16="http://schemas.microsoft.com/office/drawing/2014/main" id="{97D54F93-78A1-4E66-8BEA-A5E33477DD3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A232097-CD41-4580-8753-2062101AF1C8}"/>
              </a:ext>
            </a:extLst>
          </p:cNvPr>
          <p:cNvSpPr>
            <a:spLocks noGrp="1"/>
          </p:cNvSpPr>
          <p:nvPr>
            <p:ph type="sldNum" sz="quarter" idx="12"/>
          </p:nvPr>
        </p:nvSpPr>
        <p:spPr/>
        <p:txBody>
          <a:bodyPr/>
          <a:lstStyle/>
          <a:p>
            <a:fld id="{306EC02A-ECFA-49F3-A2F9-10929BE5A982}" type="slidenum">
              <a:rPr lang="zh-CN" altLang="en-US" smtClean="0"/>
              <a:t>‹#›</a:t>
            </a:fld>
            <a:endParaRPr lang="zh-CN" altLang="en-US"/>
          </a:p>
        </p:txBody>
      </p:sp>
    </p:spTree>
    <p:extLst>
      <p:ext uri="{BB962C8B-B14F-4D97-AF65-F5344CB8AC3E}">
        <p14:creationId xmlns:p14="http://schemas.microsoft.com/office/powerpoint/2010/main" val="2622895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F1ACB6-B67B-49A2-B9AB-9FA26A2F1C1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1BC960F-C1A6-4F35-97CF-058060EC1D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269E2B2-2E45-4B53-8770-DAAA3FF35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0B823C7-475A-4149-A4A6-4AAD02AE76FD}"/>
              </a:ext>
            </a:extLst>
          </p:cNvPr>
          <p:cNvSpPr>
            <a:spLocks noGrp="1"/>
          </p:cNvSpPr>
          <p:nvPr>
            <p:ph type="dt" sz="half" idx="10"/>
          </p:nvPr>
        </p:nvSpPr>
        <p:spPr/>
        <p:txBody>
          <a:bodyPr/>
          <a:lstStyle/>
          <a:p>
            <a:fld id="{26DF5CD1-7248-4710-84A0-50D3385664BC}" type="datetimeFigureOut">
              <a:rPr lang="zh-CN" altLang="en-US" smtClean="0"/>
              <a:t>2021-12-01</a:t>
            </a:fld>
            <a:endParaRPr lang="zh-CN" altLang="en-US"/>
          </a:p>
        </p:txBody>
      </p:sp>
      <p:sp>
        <p:nvSpPr>
          <p:cNvPr id="6" name="页脚占位符 5">
            <a:extLst>
              <a:ext uri="{FF2B5EF4-FFF2-40B4-BE49-F238E27FC236}">
                <a16:creationId xmlns:a16="http://schemas.microsoft.com/office/drawing/2014/main" id="{BD197402-975A-4983-858C-06CE68B6A77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8A9E3F-B7A3-4775-B2D7-1ECBC354DBD3}"/>
              </a:ext>
            </a:extLst>
          </p:cNvPr>
          <p:cNvSpPr>
            <a:spLocks noGrp="1"/>
          </p:cNvSpPr>
          <p:nvPr>
            <p:ph type="sldNum" sz="quarter" idx="12"/>
          </p:nvPr>
        </p:nvSpPr>
        <p:spPr/>
        <p:txBody>
          <a:bodyPr/>
          <a:lstStyle/>
          <a:p>
            <a:fld id="{306EC02A-ECFA-49F3-A2F9-10929BE5A982}" type="slidenum">
              <a:rPr lang="zh-CN" altLang="en-US" smtClean="0"/>
              <a:t>‹#›</a:t>
            </a:fld>
            <a:endParaRPr lang="zh-CN" altLang="en-US"/>
          </a:p>
        </p:txBody>
      </p:sp>
    </p:spTree>
    <p:extLst>
      <p:ext uri="{BB962C8B-B14F-4D97-AF65-F5344CB8AC3E}">
        <p14:creationId xmlns:p14="http://schemas.microsoft.com/office/powerpoint/2010/main" val="3879313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58C93D-E3E9-48DC-9AC9-AFE17F45883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8EDBFE5-CACE-405B-A3BD-6F17CD1D27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C0DF3F4-F363-4B58-B6EE-9C7350BBB3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62E2AB9-6BF3-4EA9-AB90-FD2B9A022034}"/>
              </a:ext>
            </a:extLst>
          </p:cNvPr>
          <p:cNvSpPr>
            <a:spLocks noGrp="1"/>
          </p:cNvSpPr>
          <p:nvPr>
            <p:ph type="dt" sz="half" idx="10"/>
          </p:nvPr>
        </p:nvSpPr>
        <p:spPr/>
        <p:txBody>
          <a:bodyPr/>
          <a:lstStyle/>
          <a:p>
            <a:fld id="{26DF5CD1-7248-4710-84A0-50D3385664BC}" type="datetimeFigureOut">
              <a:rPr lang="zh-CN" altLang="en-US" smtClean="0"/>
              <a:t>2021-12-01</a:t>
            </a:fld>
            <a:endParaRPr lang="zh-CN" altLang="en-US"/>
          </a:p>
        </p:txBody>
      </p:sp>
      <p:sp>
        <p:nvSpPr>
          <p:cNvPr id="6" name="页脚占位符 5">
            <a:extLst>
              <a:ext uri="{FF2B5EF4-FFF2-40B4-BE49-F238E27FC236}">
                <a16:creationId xmlns:a16="http://schemas.microsoft.com/office/drawing/2014/main" id="{EC879001-292C-415D-81FC-30940ABA00F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3E3F01A-2D17-413A-AEBF-59F0F63AD62A}"/>
              </a:ext>
            </a:extLst>
          </p:cNvPr>
          <p:cNvSpPr>
            <a:spLocks noGrp="1"/>
          </p:cNvSpPr>
          <p:nvPr>
            <p:ph type="sldNum" sz="quarter" idx="12"/>
          </p:nvPr>
        </p:nvSpPr>
        <p:spPr/>
        <p:txBody>
          <a:bodyPr/>
          <a:lstStyle/>
          <a:p>
            <a:fld id="{306EC02A-ECFA-49F3-A2F9-10929BE5A982}" type="slidenum">
              <a:rPr lang="zh-CN" altLang="en-US" smtClean="0"/>
              <a:t>‹#›</a:t>
            </a:fld>
            <a:endParaRPr lang="zh-CN" altLang="en-US"/>
          </a:p>
        </p:txBody>
      </p:sp>
    </p:spTree>
    <p:extLst>
      <p:ext uri="{BB962C8B-B14F-4D97-AF65-F5344CB8AC3E}">
        <p14:creationId xmlns:p14="http://schemas.microsoft.com/office/powerpoint/2010/main" val="4001981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D7D1548-A9E3-48F0-886D-DB04E208D4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95F064B-552D-4AE6-AB4F-287C083587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63B3C37-D1E1-48D0-85E2-F034D5A2A3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DF5CD1-7248-4710-84A0-50D3385664BC}" type="datetimeFigureOut">
              <a:rPr lang="zh-CN" altLang="en-US" smtClean="0"/>
              <a:t>2021-12-01</a:t>
            </a:fld>
            <a:endParaRPr lang="zh-CN" altLang="en-US"/>
          </a:p>
        </p:txBody>
      </p:sp>
      <p:sp>
        <p:nvSpPr>
          <p:cNvPr id="5" name="页脚占位符 4">
            <a:extLst>
              <a:ext uri="{FF2B5EF4-FFF2-40B4-BE49-F238E27FC236}">
                <a16:creationId xmlns:a16="http://schemas.microsoft.com/office/drawing/2014/main" id="{8E9167CD-33FD-44E7-B7DE-B5D36E0726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C681AD-A3FF-483D-8624-630289DFAB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6EC02A-ECFA-49F3-A2F9-10929BE5A982}" type="slidenum">
              <a:rPr lang="zh-CN" altLang="en-US" smtClean="0"/>
              <a:t>‹#›</a:t>
            </a:fld>
            <a:endParaRPr lang="zh-CN" altLang="en-US"/>
          </a:p>
        </p:txBody>
      </p:sp>
    </p:spTree>
    <p:extLst>
      <p:ext uri="{BB962C8B-B14F-4D97-AF65-F5344CB8AC3E}">
        <p14:creationId xmlns:p14="http://schemas.microsoft.com/office/powerpoint/2010/main" val="2901588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7.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5.png"/><Relationship Id="rId5" Type="http://schemas.openxmlformats.org/officeDocument/2006/relationships/image" Target="../media/image34.w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8.wmf"/><Relationship Id="rId5" Type="http://schemas.openxmlformats.org/officeDocument/2006/relationships/oleObject" Target="../embeddings/oleObject2.bin"/><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65.wmf"/><Relationship Id="rId5" Type="http://schemas.openxmlformats.org/officeDocument/2006/relationships/oleObject" Target="../embeddings/oleObject3.bin"/><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67.wmf"/><Relationship Id="rId5" Type="http://schemas.openxmlformats.org/officeDocument/2006/relationships/oleObject" Target="../embeddings/oleObject4.bin"/><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92.jpeg"/><Relationship Id="rId4" Type="http://schemas.openxmlformats.org/officeDocument/2006/relationships/image" Target="../media/image91.jpeg"/></Relationships>
</file>

<file path=ppt/slides/_rels/slide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9F5124-437F-4DC9-A93F-18852045EAEA}"/>
              </a:ext>
            </a:extLst>
          </p:cNvPr>
          <p:cNvSpPr>
            <a:spLocks noGrp="1"/>
          </p:cNvSpPr>
          <p:nvPr>
            <p:ph type="ctrTitle"/>
          </p:nvPr>
        </p:nvSpPr>
        <p:spPr/>
        <p:txBody>
          <a:bodyPr/>
          <a:lstStyle/>
          <a:p>
            <a:r>
              <a:rPr lang="zh-CN" altLang="en-US" dirty="0">
                <a:solidFill>
                  <a:schemeClr val="accent3"/>
                </a:solidFill>
                <a:latin typeface="+mn-lt"/>
                <a:ea typeface="+mn-ea"/>
                <a:cs typeface="+mn-ea"/>
                <a:sym typeface="+mn-lt"/>
              </a:rPr>
              <a:t>计算机网络期末复习</a:t>
            </a:r>
          </a:p>
        </p:txBody>
      </p:sp>
      <p:sp>
        <p:nvSpPr>
          <p:cNvPr id="3" name="副标题 2">
            <a:extLst>
              <a:ext uri="{FF2B5EF4-FFF2-40B4-BE49-F238E27FC236}">
                <a16:creationId xmlns:a16="http://schemas.microsoft.com/office/drawing/2014/main" id="{03EA3352-83AE-41F2-9D1F-2D1129981B99}"/>
              </a:ext>
            </a:extLst>
          </p:cNvPr>
          <p:cNvSpPr>
            <a:spLocks noGrp="1"/>
          </p:cNvSpPr>
          <p:nvPr>
            <p:ph type="subTitle" idx="1"/>
          </p:nvPr>
        </p:nvSpPr>
        <p:spPr/>
        <p:txBody>
          <a:bodyPr/>
          <a:lstStyle/>
          <a:p>
            <a:r>
              <a:rPr lang="zh-CN" altLang="en-US" dirty="0">
                <a:solidFill>
                  <a:schemeClr val="accent3"/>
                </a:solidFill>
                <a:cs typeface="+mn-ea"/>
                <a:sym typeface="+mn-lt"/>
              </a:rPr>
              <a:t>张艺亭  </a:t>
            </a:r>
            <a:r>
              <a:rPr lang="en-US" altLang="zh-CN" dirty="0">
                <a:solidFill>
                  <a:schemeClr val="accent3"/>
                </a:solidFill>
                <a:cs typeface="+mn-ea"/>
                <a:sym typeface="+mn-lt"/>
              </a:rPr>
              <a:t>2021.12.1</a:t>
            </a:r>
            <a:endParaRPr lang="zh-CN" altLang="en-US" sz="2000" spc="600" dirty="0">
              <a:solidFill>
                <a:schemeClr val="accent3"/>
              </a:solidFill>
              <a:cs typeface="+mn-ea"/>
              <a:sym typeface="+mn-lt"/>
            </a:endParaRPr>
          </a:p>
        </p:txBody>
      </p:sp>
      <p:cxnSp>
        <p:nvCxnSpPr>
          <p:cNvPr id="7" name="直接连接符 6">
            <a:extLst>
              <a:ext uri="{FF2B5EF4-FFF2-40B4-BE49-F238E27FC236}">
                <a16:creationId xmlns:a16="http://schemas.microsoft.com/office/drawing/2014/main" id="{5B655DBA-767D-4E42-8288-73C7A0B8C8CF}"/>
              </a:ext>
            </a:extLst>
          </p:cNvPr>
          <p:cNvCxnSpPr>
            <a:cxnSpLocks/>
          </p:cNvCxnSpPr>
          <p:nvPr/>
        </p:nvCxnSpPr>
        <p:spPr>
          <a:xfrm>
            <a:off x="1771087" y="2359364"/>
            <a:ext cx="0" cy="249986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2052246-2905-41BC-8F09-D6897635A848}"/>
              </a:ext>
            </a:extLst>
          </p:cNvPr>
          <p:cNvCxnSpPr>
            <a:cxnSpLocks/>
          </p:cNvCxnSpPr>
          <p:nvPr/>
        </p:nvCxnSpPr>
        <p:spPr>
          <a:xfrm>
            <a:off x="10406358" y="2362269"/>
            <a:ext cx="0" cy="249986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0489" y="730512"/>
            <a:ext cx="1507079" cy="1507079"/>
          </a:xfrm>
          <a:prstGeom prst="rect">
            <a:avLst/>
          </a:prstGeom>
        </p:spPr>
      </p:pic>
    </p:spTree>
    <p:extLst>
      <p:ext uri="{BB962C8B-B14F-4D97-AF65-F5344CB8AC3E}">
        <p14:creationId xmlns:p14="http://schemas.microsoft.com/office/powerpoint/2010/main" val="203442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1</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FE0F49ED-7064-488F-908F-1730CEE3872C}"/>
              </a:ext>
            </a:extLst>
          </p:cNvPr>
          <p:cNvPicPr>
            <a:picLocks noChangeAspect="1"/>
          </p:cNvPicPr>
          <p:nvPr/>
        </p:nvPicPr>
        <p:blipFill>
          <a:blip r:embed="rId3"/>
          <a:stretch>
            <a:fillRect/>
          </a:stretch>
        </p:blipFill>
        <p:spPr>
          <a:xfrm>
            <a:off x="337351" y="935564"/>
            <a:ext cx="11517297" cy="4986872"/>
          </a:xfrm>
          <a:prstGeom prst="rect">
            <a:avLst/>
          </a:prstGeom>
        </p:spPr>
      </p:pic>
    </p:spTree>
    <p:extLst>
      <p:ext uri="{BB962C8B-B14F-4D97-AF65-F5344CB8AC3E}">
        <p14:creationId xmlns:p14="http://schemas.microsoft.com/office/powerpoint/2010/main" val="2558767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1</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D91EB9BC-EAE6-4239-AC48-185FB7010F9E}"/>
              </a:ext>
            </a:extLst>
          </p:cNvPr>
          <p:cNvPicPr>
            <a:picLocks noChangeAspect="1"/>
          </p:cNvPicPr>
          <p:nvPr/>
        </p:nvPicPr>
        <p:blipFill>
          <a:blip r:embed="rId3"/>
          <a:stretch>
            <a:fillRect/>
          </a:stretch>
        </p:blipFill>
        <p:spPr>
          <a:xfrm>
            <a:off x="1170887" y="630725"/>
            <a:ext cx="9850225" cy="6039693"/>
          </a:xfrm>
          <a:prstGeom prst="rect">
            <a:avLst/>
          </a:prstGeom>
        </p:spPr>
      </p:pic>
    </p:spTree>
    <p:extLst>
      <p:ext uri="{BB962C8B-B14F-4D97-AF65-F5344CB8AC3E}">
        <p14:creationId xmlns:p14="http://schemas.microsoft.com/office/powerpoint/2010/main" val="1358981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1</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B2786CC5-195B-4B0A-A26E-05C7B87FC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703" y="2556979"/>
            <a:ext cx="6653073" cy="2465083"/>
          </a:xfrm>
          <a:prstGeom prst="rect">
            <a:avLst/>
          </a:prstGeom>
        </p:spPr>
      </p:pic>
      <p:sp>
        <p:nvSpPr>
          <p:cNvPr id="4" name="文本框 3">
            <a:extLst>
              <a:ext uri="{FF2B5EF4-FFF2-40B4-BE49-F238E27FC236}">
                <a16:creationId xmlns:a16="http://schemas.microsoft.com/office/drawing/2014/main" id="{FBC27263-F79C-47D8-8C36-EC0287CE40B9}"/>
              </a:ext>
            </a:extLst>
          </p:cNvPr>
          <p:cNvSpPr txBox="1"/>
          <p:nvPr/>
        </p:nvSpPr>
        <p:spPr>
          <a:xfrm>
            <a:off x="355107" y="1189608"/>
            <a:ext cx="11114843" cy="1077218"/>
          </a:xfrm>
          <a:prstGeom prst="rect">
            <a:avLst/>
          </a:prstGeom>
          <a:noFill/>
        </p:spPr>
        <p:txBody>
          <a:bodyPr wrap="square" rtlCol="0">
            <a:spAutoFit/>
          </a:bodyPr>
          <a:lstStyle/>
          <a:p>
            <a:r>
              <a:rPr lang="zh-CN" altLang="en-US" sz="2000" dirty="0"/>
              <a:t>假设一条链路的传播速率为</a:t>
            </a:r>
            <a:r>
              <a:rPr lang="en-US" altLang="zh-CN" sz="2000" dirty="0"/>
              <a:t>2×10</a:t>
            </a:r>
            <a:r>
              <a:rPr lang="zh-CN" altLang="en-US" sz="2000" dirty="0"/>
              <a:t>的</a:t>
            </a:r>
            <a:r>
              <a:rPr lang="en-US" altLang="zh-CN" sz="2000" dirty="0"/>
              <a:t>8</a:t>
            </a:r>
            <a:r>
              <a:rPr lang="zh-CN" altLang="en-US" sz="2000" dirty="0"/>
              <a:t>次方，相当于电磁波在该媒体上</a:t>
            </a:r>
            <a:r>
              <a:rPr lang="en-US" altLang="zh-CN" sz="2000" dirty="0"/>
              <a:t>1μs</a:t>
            </a:r>
            <a:r>
              <a:rPr lang="zh-CN" altLang="en-US" sz="2000" dirty="0"/>
              <a:t>可以向前传播</a:t>
            </a:r>
            <a:r>
              <a:rPr lang="en-US" altLang="zh-CN" sz="2000" dirty="0"/>
              <a:t>200m</a:t>
            </a:r>
            <a:r>
              <a:rPr lang="zh-CN" altLang="en-US" sz="2000" dirty="0"/>
              <a:t>，设链路带宽为</a:t>
            </a:r>
            <a:r>
              <a:rPr lang="en-US" altLang="zh-CN" sz="2000" dirty="0"/>
              <a:t>1Mb/s</a:t>
            </a:r>
            <a:r>
              <a:rPr lang="zh-CN" altLang="en-US" sz="2000" dirty="0"/>
              <a:t>，则主机在</a:t>
            </a:r>
            <a:r>
              <a:rPr lang="en-US" altLang="zh-CN" sz="2000" dirty="0"/>
              <a:t>1μs</a:t>
            </a:r>
            <a:r>
              <a:rPr lang="zh-CN" altLang="en-US" sz="2000" dirty="0"/>
              <a:t>可以向链路发送</a:t>
            </a:r>
            <a:r>
              <a:rPr lang="en-US" altLang="zh-CN" sz="2000" dirty="0"/>
              <a:t>1bit</a:t>
            </a:r>
            <a:r>
              <a:rPr lang="zh-CN" altLang="en-US" sz="2000" dirty="0"/>
              <a:t>数据。</a:t>
            </a:r>
            <a:endParaRPr lang="en-US" altLang="zh-CN" sz="2000" dirty="0"/>
          </a:p>
          <a:p>
            <a:r>
              <a:rPr lang="zh-CN" altLang="en-US" sz="2000" dirty="0"/>
              <a:t>当</a:t>
            </a:r>
            <a:r>
              <a:rPr lang="en-US" altLang="zh-CN" sz="2000" dirty="0"/>
              <a:t>t=0</a:t>
            </a:r>
            <a:r>
              <a:rPr lang="zh-CN" altLang="en-US" sz="2000" dirty="0"/>
              <a:t>时，开始向链路发送数据，当</a:t>
            </a:r>
            <a:r>
              <a:rPr lang="en-US" altLang="zh-CN" sz="2000" dirty="0"/>
              <a:t>t=1μs</a:t>
            </a:r>
            <a:r>
              <a:rPr lang="zh-CN" altLang="en-US" sz="2000" dirty="0"/>
              <a:t>时，信号传播到</a:t>
            </a:r>
            <a:r>
              <a:rPr lang="en-US" altLang="zh-CN" sz="2000" dirty="0"/>
              <a:t>200m</a:t>
            </a:r>
            <a:r>
              <a:rPr lang="zh-CN" altLang="en-US" sz="2000" dirty="0"/>
              <a:t>处，注入链路</a:t>
            </a:r>
            <a:r>
              <a:rPr lang="en-US" altLang="zh-CN" sz="2000" dirty="0"/>
              <a:t>1</a:t>
            </a:r>
            <a:r>
              <a:rPr lang="zh-CN" altLang="en-US" sz="2000" dirty="0"/>
              <a:t>比特</a:t>
            </a:r>
            <a:r>
              <a:rPr lang="zh-CN" altLang="en-US" sz="2400" dirty="0"/>
              <a:t>。</a:t>
            </a:r>
            <a:endParaRPr lang="en-US" altLang="zh-CN" dirty="0"/>
          </a:p>
        </p:txBody>
      </p:sp>
      <p:sp>
        <p:nvSpPr>
          <p:cNvPr id="5" name="文本框 4">
            <a:extLst>
              <a:ext uri="{FF2B5EF4-FFF2-40B4-BE49-F238E27FC236}">
                <a16:creationId xmlns:a16="http://schemas.microsoft.com/office/drawing/2014/main" id="{158F87DD-6964-4EFF-9BB4-F5EABA6E0A40}"/>
              </a:ext>
            </a:extLst>
          </p:cNvPr>
          <p:cNvSpPr txBox="1"/>
          <p:nvPr/>
        </p:nvSpPr>
        <p:spPr>
          <a:xfrm>
            <a:off x="424703" y="5379868"/>
            <a:ext cx="11114842" cy="1015663"/>
          </a:xfrm>
          <a:prstGeom prst="rect">
            <a:avLst/>
          </a:prstGeom>
          <a:noFill/>
        </p:spPr>
        <p:txBody>
          <a:bodyPr wrap="square" rtlCol="0">
            <a:spAutoFit/>
          </a:bodyPr>
          <a:lstStyle/>
          <a:p>
            <a:r>
              <a:rPr lang="zh-CN" altLang="en-US" sz="2000" dirty="0">
                <a:solidFill>
                  <a:srgbClr val="FF0000"/>
                </a:solidFill>
              </a:rPr>
              <a:t>传输时延</a:t>
            </a:r>
            <a:r>
              <a:rPr lang="zh-CN" altLang="en-US" sz="2000" b="1" dirty="0">
                <a:solidFill>
                  <a:srgbClr val="FF0000"/>
                </a:solidFill>
              </a:rPr>
              <a:t>：</a:t>
            </a:r>
            <a:r>
              <a:rPr lang="zh-CN" altLang="en-US" sz="2000" dirty="0"/>
              <a:t>主机或路由器发送数据帧所用的时间，即从数据帧的第</a:t>
            </a:r>
            <a:r>
              <a:rPr lang="en-US" altLang="zh-CN" sz="2000" dirty="0"/>
              <a:t>1</a:t>
            </a:r>
            <a:r>
              <a:rPr lang="zh-CN" altLang="en-US" sz="2000" dirty="0"/>
              <a:t>比特算起，到该数据帧的最后</a:t>
            </a:r>
            <a:r>
              <a:rPr lang="en-US" altLang="zh-CN" sz="2000" dirty="0"/>
              <a:t>1</a:t>
            </a:r>
            <a:r>
              <a:rPr lang="zh-CN" altLang="en-US" sz="2000" dirty="0"/>
              <a:t>比特发送完毕所需要的时间。</a:t>
            </a:r>
            <a:endParaRPr lang="en-US" altLang="zh-CN" sz="2000" dirty="0"/>
          </a:p>
          <a:p>
            <a:r>
              <a:rPr lang="zh-CN" altLang="en-US" sz="2000" dirty="0">
                <a:solidFill>
                  <a:srgbClr val="FF0000"/>
                </a:solidFill>
              </a:rPr>
              <a:t>传播时延：</a:t>
            </a:r>
            <a:r>
              <a:rPr lang="zh-CN" altLang="en-US" sz="2000" dirty="0"/>
              <a:t>电磁波在信道中传播一定的距离所花费的时间。</a:t>
            </a:r>
          </a:p>
        </p:txBody>
      </p:sp>
    </p:spTree>
    <p:extLst>
      <p:ext uri="{BB962C8B-B14F-4D97-AF65-F5344CB8AC3E}">
        <p14:creationId xmlns:p14="http://schemas.microsoft.com/office/powerpoint/2010/main" val="3832377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EA444C2-9CF6-4DF7-874F-1B29AD3D8063}"/>
              </a:ext>
            </a:extLst>
          </p:cNvPr>
          <p:cNvGrpSpPr/>
          <p:nvPr/>
        </p:nvGrpSpPr>
        <p:grpSpPr>
          <a:xfrm>
            <a:off x="726142" y="1629000"/>
            <a:ext cx="3691218" cy="3600000"/>
            <a:chOff x="726142" y="1629000"/>
            <a:chExt cx="3691218" cy="3600000"/>
          </a:xfrm>
        </p:grpSpPr>
        <p:sp>
          <p:nvSpPr>
            <p:cNvPr id="2" name="矩形 1">
              <a:extLst>
                <a:ext uri="{FF2B5EF4-FFF2-40B4-BE49-F238E27FC236}">
                  <a16:creationId xmlns:a16="http://schemas.microsoft.com/office/drawing/2014/main" id="{C68DCA69-B274-497B-925A-AD9DD8DCDD19}"/>
                </a:ext>
              </a:extLst>
            </p:cNvPr>
            <p:cNvSpPr/>
            <p:nvPr/>
          </p:nvSpPr>
          <p:spPr>
            <a:xfrm>
              <a:off x="726142" y="1629000"/>
              <a:ext cx="3600000" cy="360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useBgFill="1">
          <p:nvSpPr>
            <p:cNvPr id="3" name="矩形 2">
              <a:extLst>
                <a:ext uri="{FF2B5EF4-FFF2-40B4-BE49-F238E27FC236}">
                  <a16:creationId xmlns:a16="http://schemas.microsoft.com/office/drawing/2014/main" id="{AF3D80A6-1D6A-495D-8D0A-7B362D1C9EEA}"/>
                </a:ext>
              </a:extLst>
            </p:cNvPr>
            <p:cNvSpPr>
              <a:spLocks noChangeAspect="1"/>
            </p:cNvSpPr>
            <p:nvPr/>
          </p:nvSpPr>
          <p:spPr>
            <a:xfrm>
              <a:off x="4269442" y="2517961"/>
              <a:ext cx="147918" cy="2205317"/>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sp>
        <p:nvSpPr>
          <p:cNvPr id="5" name="文本框 4">
            <a:extLst>
              <a:ext uri="{FF2B5EF4-FFF2-40B4-BE49-F238E27FC236}">
                <a16:creationId xmlns:a16="http://schemas.microsoft.com/office/drawing/2014/main" id="{94F4CD98-EE1A-4603-88E4-F9DC6035EB92}"/>
              </a:ext>
            </a:extLst>
          </p:cNvPr>
          <p:cNvSpPr txBox="1"/>
          <p:nvPr/>
        </p:nvSpPr>
        <p:spPr>
          <a:xfrm>
            <a:off x="3056334" y="3013501"/>
            <a:ext cx="5381601" cy="830997"/>
          </a:xfrm>
          <a:prstGeom prst="rect">
            <a:avLst/>
          </a:prstGeom>
          <a:noFill/>
        </p:spPr>
        <p:txBody>
          <a:bodyPr wrap="none" rtlCol="0">
            <a:spAutoFit/>
          </a:bodyPr>
          <a:lstStyle/>
          <a:p>
            <a:r>
              <a:rPr lang="en-US" altLang="zh-CN" sz="4800" spc="600" dirty="0">
                <a:solidFill>
                  <a:schemeClr val="accent3"/>
                </a:solidFill>
                <a:cs typeface="+mn-ea"/>
                <a:sym typeface="+mn-lt"/>
              </a:rPr>
              <a:t>PART 2 / </a:t>
            </a:r>
            <a:r>
              <a:rPr lang="zh-CN" altLang="en-US" sz="4800" spc="600" dirty="0">
                <a:solidFill>
                  <a:schemeClr val="accent3"/>
                </a:solidFill>
                <a:cs typeface="+mn-ea"/>
                <a:sym typeface="+mn-lt"/>
              </a:rPr>
              <a:t>应用层</a:t>
            </a:r>
          </a:p>
        </p:txBody>
      </p:sp>
    </p:spTree>
    <p:extLst>
      <p:ext uri="{BB962C8B-B14F-4D97-AF65-F5344CB8AC3E}">
        <p14:creationId xmlns:p14="http://schemas.microsoft.com/office/powerpoint/2010/main" val="3903952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2</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8BD28A73-D1D7-4315-B564-17F7069650D7}"/>
              </a:ext>
            </a:extLst>
          </p:cNvPr>
          <p:cNvPicPr>
            <a:picLocks noChangeAspect="1"/>
          </p:cNvPicPr>
          <p:nvPr/>
        </p:nvPicPr>
        <p:blipFill>
          <a:blip r:embed="rId3"/>
          <a:stretch>
            <a:fillRect/>
          </a:stretch>
        </p:blipFill>
        <p:spPr>
          <a:xfrm>
            <a:off x="142044" y="26014"/>
            <a:ext cx="11545912" cy="6599069"/>
          </a:xfrm>
          <a:prstGeom prst="rect">
            <a:avLst/>
          </a:prstGeom>
        </p:spPr>
      </p:pic>
    </p:spTree>
    <p:extLst>
      <p:ext uri="{BB962C8B-B14F-4D97-AF65-F5344CB8AC3E}">
        <p14:creationId xmlns:p14="http://schemas.microsoft.com/office/powerpoint/2010/main" val="4281043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2</a:t>
            </a:r>
            <a:endParaRPr lang="zh-CN" altLang="en-US" dirty="0">
              <a:solidFill>
                <a:schemeClr val="tx1"/>
              </a:solidFill>
              <a:cs typeface="+mn-ea"/>
              <a:sym typeface="+mn-lt"/>
            </a:endParaRPr>
          </a:p>
        </p:txBody>
      </p:sp>
      <p:sp>
        <p:nvSpPr>
          <p:cNvPr id="3" name="文本框 2">
            <a:extLst>
              <a:ext uri="{FF2B5EF4-FFF2-40B4-BE49-F238E27FC236}">
                <a16:creationId xmlns:a16="http://schemas.microsoft.com/office/drawing/2014/main" id="{7DDD3888-A482-418F-B94C-ADA357D902C8}"/>
              </a:ext>
            </a:extLst>
          </p:cNvPr>
          <p:cNvSpPr txBox="1"/>
          <p:nvPr/>
        </p:nvSpPr>
        <p:spPr>
          <a:xfrm>
            <a:off x="636233" y="1065320"/>
            <a:ext cx="10919534" cy="1200329"/>
          </a:xfrm>
          <a:prstGeom prst="rect">
            <a:avLst/>
          </a:prstGeom>
          <a:noFill/>
        </p:spPr>
        <p:txBody>
          <a:bodyPr wrap="square" rtlCol="0">
            <a:spAutoFit/>
          </a:bodyPr>
          <a:lstStyle/>
          <a:p>
            <a:r>
              <a:rPr lang="zh-CN" altLang="en-US" sz="2400" dirty="0"/>
              <a:t>如果请求一个引用</a:t>
            </a:r>
            <a:r>
              <a:rPr lang="en-US" altLang="zh-CN" sz="2400" dirty="0"/>
              <a:t>3</a:t>
            </a:r>
            <a:r>
              <a:rPr lang="zh-CN" altLang="en-US" sz="2400" dirty="0"/>
              <a:t>个</a:t>
            </a:r>
            <a:r>
              <a:rPr lang="en-US" altLang="zh-CN" sz="2400" dirty="0"/>
              <a:t>JPEG</a:t>
            </a:r>
            <a:r>
              <a:rPr lang="zh-CN" altLang="en-US" sz="2400" dirty="0"/>
              <a:t>小图像的</a:t>
            </a:r>
            <a:r>
              <a:rPr lang="en-US" altLang="zh-CN" sz="2400" dirty="0"/>
              <a:t>Web</a:t>
            </a:r>
            <a:r>
              <a:rPr lang="zh-CN" altLang="en-US" sz="2400" dirty="0"/>
              <a:t>页，则非持久连接（默认）的</a:t>
            </a:r>
            <a:r>
              <a:rPr lang="en-US" altLang="zh-CN" sz="2400" dirty="0"/>
              <a:t>HTTP/1.0</a:t>
            </a:r>
            <a:r>
              <a:rPr lang="zh-CN" altLang="en-US" sz="2400" dirty="0"/>
              <a:t>、使用并行连接的</a:t>
            </a:r>
            <a:r>
              <a:rPr lang="en-US" altLang="zh-CN" sz="2400" dirty="0"/>
              <a:t>HTTP/1.0</a:t>
            </a:r>
            <a:r>
              <a:rPr lang="zh-CN" altLang="en-US" sz="2400" dirty="0"/>
              <a:t>、非管道化持久连接的</a:t>
            </a:r>
            <a:r>
              <a:rPr lang="en-US" altLang="zh-CN" sz="2400" dirty="0"/>
              <a:t>HTTP/1.1</a:t>
            </a:r>
            <a:r>
              <a:rPr lang="zh-CN" altLang="en-US" sz="2400" dirty="0"/>
              <a:t>和管道化持久连接的</a:t>
            </a:r>
            <a:r>
              <a:rPr lang="en-US" altLang="zh-CN" sz="2400" dirty="0"/>
              <a:t>HTTP/1.1</a:t>
            </a:r>
            <a:r>
              <a:rPr lang="zh-CN" altLang="en-US" sz="2400" dirty="0"/>
              <a:t>分别需要多长时间？</a:t>
            </a:r>
          </a:p>
        </p:txBody>
      </p:sp>
      <p:pic>
        <p:nvPicPr>
          <p:cNvPr id="5" name="图片 4">
            <a:extLst>
              <a:ext uri="{FF2B5EF4-FFF2-40B4-BE49-F238E27FC236}">
                <a16:creationId xmlns:a16="http://schemas.microsoft.com/office/drawing/2014/main" id="{10F71F2F-C4F0-4DB5-8B5C-1B5969AF6E39}"/>
              </a:ext>
            </a:extLst>
          </p:cNvPr>
          <p:cNvPicPr>
            <a:picLocks noChangeAspect="1"/>
          </p:cNvPicPr>
          <p:nvPr/>
        </p:nvPicPr>
        <p:blipFill>
          <a:blip r:embed="rId3"/>
          <a:stretch>
            <a:fillRect/>
          </a:stretch>
        </p:blipFill>
        <p:spPr>
          <a:xfrm>
            <a:off x="2179889" y="2784259"/>
            <a:ext cx="7280748" cy="1289482"/>
          </a:xfrm>
          <a:prstGeom prst="rect">
            <a:avLst/>
          </a:prstGeom>
        </p:spPr>
      </p:pic>
      <p:sp>
        <p:nvSpPr>
          <p:cNvPr id="8" name="文本框 7">
            <a:extLst>
              <a:ext uri="{FF2B5EF4-FFF2-40B4-BE49-F238E27FC236}">
                <a16:creationId xmlns:a16="http://schemas.microsoft.com/office/drawing/2014/main" id="{5E2BDC9A-AFC8-45A8-8873-3BF1B0F2AAAE}"/>
              </a:ext>
            </a:extLst>
          </p:cNvPr>
          <p:cNvSpPr txBox="1"/>
          <p:nvPr/>
        </p:nvSpPr>
        <p:spPr>
          <a:xfrm>
            <a:off x="932155" y="4856086"/>
            <a:ext cx="10830758" cy="707886"/>
          </a:xfrm>
          <a:prstGeom prst="rect">
            <a:avLst/>
          </a:prstGeom>
          <a:noFill/>
        </p:spPr>
        <p:txBody>
          <a:bodyPr wrap="square" rtlCol="0">
            <a:spAutoFit/>
          </a:bodyPr>
          <a:lstStyle/>
          <a:p>
            <a:r>
              <a:rPr lang="zh-CN" altLang="en-US" sz="2000" dirty="0">
                <a:solidFill>
                  <a:srgbClr val="FF0000"/>
                </a:solidFill>
              </a:rPr>
              <a:t>非持久连接：</a:t>
            </a:r>
            <a:r>
              <a:rPr lang="zh-CN" altLang="en-US" sz="2000" dirty="0"/>
              <a:t>每个对象需要</a:t>
            </a:r>
            <a:r>
              <a:rPr lang="en-US" altLang="zh-CN" sz="2000" dirty="0"/>
              <a:t>2</a:t>
            </a:r>
            <a:r>
              <a:rPr lang="zh-CN" altLang="en-US" sz="2000" dirty="0"/>
              <a:t>个</a:t>
            </a:r>
            <a:r>
              <a:rPr lang="en-US" altLang="zh-CN" sz="2000" dirty="0"/>
              <a:t>RTT</a:t>
            </a:r>
            <a:r>
              <a:rPr lang="zh-CN" altLang="en-US" sz="2000" dirty="0"/>
              <a:t>，操作系统需要为每个</a:t>
            </a:r>
            <a:r>
              <a:rPr lang="en-US" altLang="zh-CN" sz="2000" dirty="0"/>
              <a:t>TCP</a:t>
            </a:r>
            <a:r>
              <a:rPr lang="zh-CN" altLang="en-US" sz="2000" dirty="0"/>
              <a:t>连接开销资源</a:t>
            </a:r>
            <a:r>
              <a:rPr lang="en-US" altLang="zh-CN" sz="2000" dirty="0"/>
              <a:t>(overhead)</a:t>
            </a:r>
          </a:p>
          <a:p>
            <a:r>
              <a:rPr lang="zh-CN" altLang="en-US" sz="2000" dirty="0">
                <a:solidFill>
                  <a:srgbClr val="FF0000"/>
                </a:solidFill>
              </a:rPr>
              <a:t>持久连接：</a:t>
            </a:r>
            <a:r>
              <a:rPr lang="zh-CN" altLang="en-US" sz="2000" dirty="0"/>
              <a:t>发送响应后，服务器保持</a:t>
            </a:r>
            <a:r>
              <a:rPr lang="en-US" altLang="zh-CN" sz="2000" dirty="0"/>
              <a:t>TCP</a:t>
            </a:r>
            <a:r>
              <a:rPr lang="zh-CN" altLang="en-US" sz="2000" dirty="0"/>
              <a:t>连接的打开，后续的</a:t>
            </a:r>
            <a:r>
              <a:rPr lang="en-US" altLang="zh-CN" sz="2000" dirty="0"/>
              <a:t>HTTP</a:t>
            </a:r>
            <a:r>
              <a:rPr lang="zh-CN" altLang="en-US" sz="2000" dirty="0"/>
              <a:t>消息可以通过这个连接发送</a:t>
            </a:r>
          </a:p>
        </p:txBody>
      </p:sp>
    </p:spTree>
    <p:extLst>
      <p:ext uri="{BB962C8B-B14F-4D97-AF65-F5344CB8AC3E}">
        <p14:creationId xmlns:p14="http://schemas.microsoft.com/office/powerpoint/2010/main" val="3216196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2</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5A02E3EB-0125-49E7-BB66-41360A89F4FC}"/>
              </a:ext>
            </a:extLst>
          </p:cNvPr>
          <p:cNvPicPr>
            <a:picLocks noChangeAspect="1"/>
          </p:cNvPicPr>
          <p:nvPr/>
        </p:nvPicPr>
        <p:blipFill rotWithShape="1">
          <a:blip r:embed="rId3"/>
          <a:srcRect l="4348" r="21177" b="7490"/>
          <a:stretch/>
        </p:blipFill>
        <p:spPr>
          <a:xfrm>
            <a:off x="40874" y="1091328"/>
            <a:ext cx="2801517" cy="4771748"/>
          </a:xfrm>
          <a:prstGeom prst="rect">
            <a:avLst/>
          </a:prstGeom>
        </p:spPr>
      </p:pic>
      <p:pic>
        <p:nvPicPr>
          <p:cNvPr id="5" name="图片 4">
            <a:extLst>
              <a:ext uri="{FF2B5EF4-FFF2-40B4-BE49-F238E27FC236}">
                <a16:creationId xmlns:a16="http://schemas.microsoft.com/office/drawing/2014/main" id="{32BA9F96-BC60-4B0D-91EC-453D8105729A}"/>
              </a:ext>
            </a:extLst>
          </p:cNvPr>
          <p:cNvPicPr>
            <a:picLocks noChangeAspect="1"/>
          </p:cNvPicPr>
          <p:nvPr/>
        </p:nvPicPr>
        <p:blipFill rotWithShape="1">
          <a:blip r:embed="rId4"/>
          <a:srcRect r="9126" b="7366"/>
          <a:stretch/>
        </p:blipFill>
        <p:spPr>
          <a:xfrm>
            <a:off x="2879613" y="1266223"/>
            <a:ext cx="2737602" cy="4544941"/>
          </a:xfrm>
          <a:prstGeom prst="rect">
            <a:avLst/>
          </a:prstGeom>
        </p:spPr>
      </p:pic>
      <p:pic>
        <p:nvPicPr>
          <p:cNvPr id="7" name="图片 6">
            <a:extLst>
              <a:ext uri="{FF2B5EF4-FFF2-40B4-BE49-F238E27FC236}">
                <a16:creationId xmlns:a16="http://schemas.microsoft.com/office/drawing/2014/main" id="{83D16B60-CF7C-4203-A42F-294563B6155A}"/>
              </a:ext>
            </a:extLst>
          </p:cNvPr>
          <p:cNvPicPr>
            <a:picLocks noChangeAspect="1"/>
          </p:cNvPicPr>
          <p:nvPr/>
        </p:nvPicPr>
        <p:blipFill rotWithShape="1">
          <a:blip r:embed="rId5"/>
          <a:srcRect l="2202" r="7741" b="13953"/>
          <a:stretch/>
        </p:blipFill>
        <p:spPr>
          <a:xfrm>
            <a:off x="5654437" y="1485731"/>
            <a:ext cx="3388284" cy="4105923"/>
          </a:xfrm>
          <a:prstGeom prst="rect">
            <a:avLst/>
          </a:prstGeom>
        </p:spPr>
      </p:pic>
      <p:sp>
        <p:nvSpPr>
          <p:cNvPr id="11" name="文本框 10">
            <a:extLst>
              <a:ext uri="{FF2B5EF4-FFF2-40B4-BE49-F238E27FC236}">
                <a16:creationId xmlns:a16="http://schemas.microsoft.com/office/drawing/2014/main" id="{830F68C7-11C2-459E-B37D-4260259E11EC}"/>
              </a:ext>
            </a:extLst>
          </p:cNvPr>
          <p:cNvSpPr txBox="1"/>
          <p:nvPr/>
        </p:nvSpPr>
        <p:spPr>
          <a:xfrm>
            <a:off x="212929" y="5863076"/>
            <a:ext cx="2801517" cy="646331"/>
          </a:xfrm>
          <a:prstGeom prst="rect">
            <a:avLst/>
          </a:prstGeom>
          <a:noFill/>
        </p:spPr>
        <p:txBody>
          <a:bodyPr wrap="square">
            <a:spAutoFit/>
          </a:bodyPr>
          <a:lstStyle/>
          <a:p>
            <a:r>
              <a:rPr lang="zh-CN" altLang="en-US" dirty="0"/>
              <a:t>非持久连接（默认）的</a:t>
            </a:r>
            <a:r>
              <a:rPr lang="en-US" altLang="zh-CN" dirty="0"/>
              <a:t>HTTP/1.0</a:t>
            </a:r>
            <a:endParaRPr lang="zh-CN" altLang="en-US" dirty="0"/>
          </a:p>
        </p:txBody>
      </p:sp>
      <p:sp>
        <p:nvSpPr>
          <p:cNvPr id="12" name="文本框 11">
            <a:extLst>
              <a:ext uri="{FF2B5EF4-FFF2-40B4-BE49-F238E27FC236}">
                <a16:creationId xmlns:a16="http://schemas.microsoft.com/office/drawing/2014/main" id="{195CDD3D-ED7E-4B63-8ACB-2AC5F093DAC9}"/>
              </a:ext>
            </a:extLst>
          </p:cNvPr>
          <p:cNvSpPr txBox="1"/>
          <p:nvPr/>
        </p:nvSpPr>
        <p:spPr>
          <a:xfrm>
            <a:off x="3291437" y="5807454"/>
            <a:ext cx="2503503" cy="646331"/>
          </a:xfrm>
          <a:prstGeom prst="rect">
            <a:avLst/>
          </a:prstGeom>
          <a:noFill/>
        </p:spPr>
        <p:txBody>
          <a:bodyPr wrap="square" rtlCol="0">
            <a:spAutoFit/>
          </a:bodyPr>
          <a:lstStyle/>
          <a:p>
            <a:r>
              <a:rPr lang="zh-CN" altLang="en-US" dirty="0"/>
              <a:t>使用并行连接的</a:t>
            </a:r>
            <a:r>
              <a:rPr lang="en-US" altLang="zh-CN" dirty="0"/>
              <a:t>HTTP/1.0</a:t>
            </a:r>
            <a:endParaRPr lang="zh-CN" altLang="en-US" dirty="0"/>
          </a:p>
        </p:txBody>
      </p:sp>
      <p:sp>
        <p:nvSpPr>
          <p:cNvPr id="13" name="文本框 12">
            <a:extLst>
              <a:ext uri="{FF2B5EF4-FFF2-40B4-BE49-F238E27FC236}">
                <a16:creationId xmlns:a16="http://schemas.microsoft.com/office/drawing/2014/main" id="{EA35AE29-34B8-4CB0-8E1F-02E7ECE3EA78}"/>
              </a:ext>
            </a:extLst>
          </p:cNvPr>
          <p:cNvSpPr txBox="1"/>
          <p:nvPr/>
        </p:nvSpPr>
        <p:spPr>
          <a:xfrm>
            <a:off x="5762680" y="5591654"/>
            <a:ext cx="3317263" cy="369332"/>
          </a:xfrm>
          <a:prstGeom prst="rect">
            <a:avLst/>
          </a:prstGeom>
          <a:noFill/>
        </p:spPr>
        <p:txBody>
          <a:bodyPr wrap="square" rtlCol="0">
            <a:spAutoFit/>
          </a:bodyPr>
          <a:lstStyle/>
          <a:p>
            <a:r>
              <a:rPr lang="zh-CN" altLang="en-US" dirty="0"/>
              <a:t>非管道化持久连接的</a:t>
            </a:r>
            <a:r>
              <a:rPr lang="en-US" altLang="zh-CN" dirty="0"/>
              <a:t>HTTP/1.1</a:t>
            </a:r>
            <a:endParaRPr lang="zh-CN" altLang="en-US" dirty="0"/>
          </a:p>
        </p:txBody>
      </p:sp>
      <p:pic>
        <p:nvPicPr>
          <p:cNvPr id="16" name="图片 15">
            <a:extLst>
              <a:ext uri="{FF2B5EF4-FFF2-40B4-BE49-F238E27FC236}">
                <a16:creationId xmlns:a16="http://schemas.microsoft.com/office/drawing/2014/main" id="{049BF711-8B0A-4352-8612-DB786C29BBF8}"/>
              </a:ext>
            </a:extLst>
          </p:cNvPr>
          <p:cNvPicPr>
            <a:picLocks noChangeAspect="1"/>
          </p:cNvPicPr>
          <p:nvPr/>
        </p:nvPicPr>
        <p:blipFill rotWithShape="1">
          <a:blip r:embed="rId6"/>
          <a:srcRect l="2426"/>
          <a:stretch/>
        </p:blipFill>
        <p:spPr>
          <a:xfrm>
            <a:off x="8953944" y="1523094"/>
            <a:ext cx="3435981" cy="4253226"/>
          </a:xfrm>
          <a:prstGeom prst="rect">
            <a:avLst/>
          </a:prstGeom>
        </p:spPr>
      </p:pic>
      <p:sp>
        <p:nvSpPr>
          <p:cNvPr id="17" name="文本框 16">
            <a:extLst>
              <a:ext uri="{FF2B5EF4-FFF2-40B4-BE49-F238E27FC236}">
                <a16:creationId xmlns:a16="http://schemas.microsoft.com/office/drawing/2014/main" id="{C721722F-0A8A-4229-A522-5EC723173BF5}"/>
              </a:ext>
            </a:extLst>
          </p:cNvPr>
          <p:cNvSpPr txBox="1"/>
          <p:nvPr/>
        </p:nvSpPr>
        <p:spPr>
          <a:xfrm>
            <a:off x="9144000" y="5960986"/>
            <a:ext cx="2947386" cy="369332"/>
          </a:xfrm>
          <a:prstGeom prst="rect">
            <a:avLst/>
          </a:prstGeom>
          <a:noFill/>
        </p:spPr>
        <p:txBody>
          <a:bodyPr wrap="square" rtlCol="0">
            <a:spAutoFit/>
          </a:bodyPr>
          <a:lstStyle/>
          <a:p>
            <a:r>
              <a:rPr lang="zh-CN" altLang="en-US"/>
              <a:t>管道化持久连接的</a:t>
            </a:r>
            <a:r>
              <a:rPr lang="en-US" altLang="zh-CN"/>
              <a:t>HTTP/1.1</a:t>
            </a:r>
            <a:endParaRPr lang="zh-CN" altLang="en-US" dirty="0"/>
          </a:p>
        </p:txBody>
      </p:sp>
    </p:spTree>
    <p:extLst>
      <p:ext uri="{BB962C8B-B14F-4D97-AF65-F5344CB8AC3E}">
        <p14:creationId xmlns:p14="http://schemas.microsoft.com/office/powerpoint/2010/main" val="2505607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2</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D81E71C1-4DE6-4279-AAC5-EF2E0D0BB76C}"/>
              </a:ext>
            </a:extLst>
          </p:cNvPr>
          <p:cNvPicPr/>
          <p:nvPr/>
        </p:nvPicPr>
        <p:blipFill rotWithShape="1">
          <a:blip r:embed="rId3" cstate="print">
            <a:extLst>
              <a:ext uri="{28A0092B-C50C-407E-A947-70E740481C1C}">
                <a14:useLocalDpi xmlns:a14="http://schemas.microsoft.com/office/drawing/2010/main" val="0"/>
              </a:ext>
            </a:extLst>
          </a:blip>
          <a:srcRect r="6011"/>
          <a:stretch/>
        </p:blipFill>
        <p:spPr bwMode="auto">
          <a:xfrm>
            <a:off x="0" y="1841141"/>
            <a:ext cx="4626140" cy="3174742"/>
          </a:xfrm>
          <a:prstGeom prst="rect">
            <a:avLst/>
          </a:prstGeom>
          <a:noFill/>
        </p:spPr>
      </p:pic>
      <p:sp>
        <p:nvSpPr>
          <p:cNvPr id="2" name="文本框 1">
            <a:extLst>
              <a:ext uri="{FF2B5EF4-FFF2-40B4-BE49-F238E27FC236}">
                <a16:creationId xmlns:a16="http://schemas.microsoft.com/office/drawing/2014/main" id="{FCE297E9-C441-421D-B719-78879DEA8663}"/>
              </a:ext>
            </a:extLst>
          </p:cNvPr>
          <p:cNvSpPr txBox="1"/>
          <p:nvPr/>
        </p:nvSpPr>
        <p:spPr>
          <a:xfrm>
            <a:off x="1420427" y="1263995"/>
            <a:ext cx="2459115" cy="369332"/>
          </a:xfrm>
          <a:prstGeom prst="rect">
            <a:avLst/>
          </a:prstGeom>
          <a:noFill/>
        </p:spPr>
        <p:txBody>
          <a:bodyPr wrap="square" rtlCol="0">
            <a:spAutoFit/>
          </a:bodyPr>
          <a:lstStyle/>
          <a:p>
            <a:r>
              <a:rPr lang="en-US" altLang="zh-CN" dirty="0"/>
              <a:t>http</a:t>
            </a:r>
            <a:r>
              <a:rPr lang="zh-CN" altLang="en-US" dirty="0"/>
              <a:t>请求报文</a:t>
            </a:r>
          </a:p>
        </p:txBody>
      </p:sp>
      <p:pic>
        <p:nvPicPr>
          <p:cNvPr id="5" name="图片 4">
            <a:extLst>
              <a:ext uri="{FF2B5EF4-FFF2-40B4-BE49-F238E27FC236}">
                <a16:creationId xmlns:a16="http://schemas.microsoft.com/office/drawing/2014/main" id="{3E6C7166-26A8-4F4D-BAA1-F208748A5C08}"/>
              </a:ext>
            </a:extLst>
          </p:cNvPr>
          <p:cNvPicPr>
            <a:picLocks noChangeAspect="1"/>
          </p:cNvPicPr>
          <p:nvPr/>
        </p:nvPicPr>
        <p:blipFill>
          <a:blip r:embed="rId4"/>
          <a:stretch>
            <a:fillRect/>
          </a:stretch>
        </p:blipFill>
        <p:spPr>
          <a:xfrm>
            <a:off x="4726337" y="1841141"/>
            <a:ext cx="7240010" cy="3258005"/>
          </a:xfrm>
          <a:prstGeom prst="rect">
            <a:avLst/>
          </a:prstGeom>
        </p:spPr>
      </p:pic>
      <p:sp>
        <p:nvSpPr>
          <p:cNvPr id="6" name="文本框 5">
            <a:extLst>
              <a:ext uri="{FF2B5EF4-FFF2-40B4-BE49-F238E27FC236}">
                <a16:creationId xmlns:a16="http://schemas.microsoft.com/office/drawing/2014/main" id="{1E2DD6F1-55E3-4A3B-9E9F-D40242AE567B}"/>
              </a:ext>
            </a:extLst>
          </p:cNvPr>
          <p:cNvSpPr txBox="1"/>
          <p:nvPr/>
        </p:nvSpPr>
        <p:spPr>
          <a:xfrm>
            <a:off x="5362114" y="5370990"/>
            <a:ext cx="3515556" cy="1015663"/>
          </a:xfrm>
          <a:prstGeom prst="rect">
            <a:avLst/>
          </a:prstGeom>
          <a:noFill/>
        </p:spPr>
        <p:txBody>
          <a:bodyPr wrap="square" rtlCol="0">
            <a:spAutoFit/>
          </a:bodyPr>
          <a:lstStyle/>
          <a:p>
            <a:r>
              <a:rPr lang="en-US" altLang="zh-CN" sz="2000" dirty="0"/>
              <a:t>Connection</a:t>
            </a:r>
            <a:r>
              <a:rPr lang="zh-CN" altLang="en-US" sz="2000" dirty="0"/>
              <a:t>：</a:t>
            </a:r>
            <a:endParaRPr lang="en-US" altLang="zh-CN" sz="2000" dirty="0"/>
          </a:p>
          <a:p>
            <a:r>
              <a:rPr lang="en-US" altLang="zh-CN" sz="2000" dirty="0"/>
              <a:t>Close</a:t>
            </a:r>
            <a:r>
              <a:rPr lang="zh-CN" altLang="en-US" sz="2000" dirty="0"/>
              <a:t>表示非持续连接方式</a:t>
            </a:r>
            <a:endParaRPr lang="en-US" altLang="zh-CN" sz="2000" dirty="0"/>
          </a:p>
          <a:p>
            <a:r>
              <a:rPr lang="en-US" altLang="zh-CN" sz="2000" dirty="0"/>
              <a:t>Keep-alive</a:t>
            </a:r>
            <a:r>
              <a:rPr lang="zh-CN" altLang="en-US" sz="2000" dirty="0"/>
              <a:t>表示持续连接方式</a:t>
            </a:r>
          </a:p>
        </p:txBody>
      </p:sp>
    </p:spTree>
    <p:extLst>
      <p:ext uri="{BB962C8B-B14F-4D97-AF65-F5344CB8AC3E}">
        <p14:creationId xmlns:p14="http://schemas.microsoft.com/office/powerpoint/2010/main" val="1599991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2</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2E48CC7F-9055-4437-9B7A-C77A88DDC3EE}"/>
              </a:ext>
            </a:extLst>
          </p:cNvPr>
          <p:cNvPicPr>
            <a:picLocks noChangeAspect="1"/>
          </p:cNvPicPr>
          <p:nvPr/>
        </p:nvPicPr>
        <p:blipFill>
          <a:blip r:embed="rId3"/>
          <a:stretch>
            <a:fillRect/>
          </a:stretch>
        </p:blipFill>
        <p:spPr>
          <a:xfrm>
            <a:off x="1348976" y="1572568"/>
            <a:ext cx="7487695" cy="1724266"/>
          </a:xfrm>
          <a:prstGeom prst="rect">
            <a:avLst/>
          </a:prstGeom>
        </p:spPr>
      </p:pic>
      <p:sp>
        <p:nvSpPr>
          <p:cNvPr id="4" name="文本框 3">
            <a:extLst>
              <a:ext uri="{FF2B5EF4-FFF2-40B4-BE49-F238E27FC236}">
                <a16:creationId xmlns:a16="http://schemas.microsoft.com/office/drawing/2014/main" id="{4265CC60-DF83-456C-AB84-08717B2FA02F}"/>
              </a:ext>
            </a:extLst>
          </p:cNvPr>
          <p:cNvSpPr txBox="1"/>
          <p:nvPr/>
        </p:nvSpPr>
        <p:spPr>
          <a:xfrm>
            <a:off x="6365289" y="666236"/>
            <a:ext cx="1145220" cy="923330"/>
          </a:xfrm>
          <a:prstGeom prst="rect">
            <a:avLst/>
          </a:prstGeom>
          <a:noFill/>
        </p:spPr>
        <p:txBody>
          <a:bodyPr wrap="square" rtlCol="0">
            <a:spAutoFit/>
          </a:bodyPr>
          <a:lstStyle/>
          <a:p>
            <a:r>
              <a:rPr lang="en-US" altLang="zh-CN" dirty="0"/>
              <a:t>POP3</a:t>
            </a:r>
            <a:r>
              <a:rPr lang="zh-CN" altLang="en-US" dirty="0"/>
              <a:t>、</a:t>
            </a:r>
            <a:r>
              <a:rPr lang="en-US" altLang="zh-CN" dirty="0"/>
              <a:t>IMAP</a:t>
            </a:r>
            <a:r>
              <a:rPr lang="zh-CN" altLang="en-US" dirty="0"/>
              <a:t>、</a:t>
            </a:r>
            <a:r>
              <a:rPr lang="en-US" altLang="zh-CN" dirty="0"/>
              <a:t>HTTP</a:t>
            </a:r>
            <a:endParaRPr lang="zh-CN" altLang="en-US" dirty="0"/>
          </a:p>
        </p:txBody>
      </p:sp>
      <p:pic>
        <p:nvPicPr>
          <p:cNvPr id="6" name="图片 5">
            <a:extLst>
              <a:ext uri="{FF2B5EF4-FFF2-40B4-BE49-F238E27FC236}">
                <a16:creationId xmlns:a16="http://schemas.microsoft.com/office/drawing/2014/main" id="{12B90AF7-AAA6-4086-B98B-D8D949AB4353}"/>
              </a:ext>
            </a:extLst>
          </p:cNvPr>
          <p:cNvPicPr>
            <a:picLocks noChangeAspect="1"/>
          </p:cNvPicPr>
          <p:nvPr/>
        </p:nvPicPr>
        <p:blipFill>
          <a:blip r:embed="rId4"/>
          <a:stretch>
            <a:fillRect/>
          </a:stretch>
        </p:blipFill>
        <p:spPr>
          <a:xfrm>
            <a:off x="1692776" y="3475608"/>
            <a:ext cx="6516009" cy="2829320"/>
          </a:xfrm>
          <a:prstGeom prst="rect">
            <a:avLst/>
          </a:prstGeom>
        </p:spPr>
      </p:pic>
    </p:spTree>
    <p:extLst>
      <p:ext uri="{BB962C8B-B14F-4D97-AF65-F5344CB8AC3E}">
        <p14:creationId xmlns:p14="http://schemas.microsoft.com/office/powerpoint/2010/main" val="3401604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2</a:t>
            </a:r>
            <a:endParaRPr lang="zh-CN" altLang="en-US" dirty="0">
              <a:solidFill>
                <a:schemeClr val="tx1"/>
              </a:solidFill>
              <a:cs typeface="+mn-ea"/>
              <a:sym typeface="+mn-lt"/>
            </a:endParaRPr>
          </a:p>
        </p:txBody>
      </p:sp>
      <p:sp>
        <p:nvSpPr>
          <p:cNvPr id="2" name="文本框 1">
            <a:extLst>
              <a:ext uri="{FF2B5EF4-FFF2-40B4-BE49-F238E27FC236}">
                <a16:creationId xmlns:a16="http://schemas.microsoft.com/office/drawing/2014/main" id="{F4197E98-1511-45C2-B926-9B8819F8543C}"/>
              </a:ext>
            </a:extLst>
          </p:cNvPr>
          <p:cNvSpPr txBox="1"/>
          <p:nvPr/>
        </p:nvSpPr>
        <p:spPr>
          <a:xfrm>
            <a:off x="5166807" y="427685"/>
            <a:ext cx="2965142" cy="461665"/>
          </a:xfrm>
          <a:prstGeom prst="rect">
            <a:avLst/>
          </a:prstGeom>
          <a:noFill/>
        </p:spPr>
        <p:txBody>
          <a:bodyPr wrap="square" rtlCol="0">
            <a:spAutoFit/>
          </a:bodyPr>
          <a:lstStyle/>
          <a:p>
            <a:r>
              <a:rPr lang="en-US" altLang="zh-CN" sz="2400" dirty="0"/>
              <a:t>DNS</a:t>
            </a:r>
            <a:r>
              <a:rPr lang="zh-CN" altLang="en-US" sz="2400" dirty="0"/>
              <a:t>查询过程</a:t>
            </a:r>
          </a:p>
        </p:txBody>
      </p:sp>
      <p:pic>
        <p:nvPicPr>
          <p:cNvPr id="4" name="图片 3">
            <a:extLst>
              <a:ext uri="{FF2B5EF4-FFF2-40B4-BE49-F238E27FC236}">
                <a16:creationId xmlns:a16="http://schemas.microsoft.com/office/drawing/2014/main" id="{7271F12E-EB0F-48CC-A50C-3CDE68D5A91B}"/>
              </a:ext>
            </a:extLst>
          </p:cNvPr>
          <p:cNvPicPr>
            <a:picLocks noChangeAspect="1"/>
          </p:cNvPicPr>
          <p:nvPr/>
        </p:nvPicPr>
        <p:blipFill>
          <a:blip r:embed="rId3"/>
          <a:stretch>
            <a:fillRect/>
          </a:stretch>
        </p:blipFill>
        <p:spPr>
          <a:xfrm>
            <a:off x="133166" y="1029200"/>
            <a:ext cx="6649378" cy="2896004"/>
          </a:xfrm>
          <a:prstGeom prst="rect">
            <a:avLst/>
          </a:prstGeom>
        </p:spPr>
      </p:pic>
      <p:pic>
        <p:nvPicPr>
          <p:cNvPr id="6" name="图片 5">
            <a:extLst>
              <a:ext uri="{FF2B5EF4-FFF2-40B4-BE49-F238E27FC236}">
                <a16:creationId xmlns:a16="http://schemas.microsoft.com/office/drawing/2014/main" id="{F6215785-731A-4007-B695-FEBAC8C59894}"/>
              </a:ext>
            </a:extLst>
          </p:cNvPr>
          <p:cNvPicPr>
            <a:picLocks noChangeAspect="1"/>
          </p:cNvPicPr>
          <p:nvPr/>
        </p:nvPicPr>
        <p:blipFill rotWithShape="1">
          <a:blip r:embed="rId4"/>
          <a:srcRect t="11146"/>
          <a:stretch/>
        </p:blipFill>
        <p:spPr>
          <a:xfrm>
            <a:off x="5083523" y="3925204"/>
            <a:ext cx="6096851" cy="2624020"/>
          </a:xfrm>
          <a:prstGeom prst="rect">
            <a:avLst/>
          </a:prstGeom>
        </p:spPr>
      </p:pic>
    </p:spTree>
    <p:extLst>
      <p:ext uri="{BB962C8B-B14F-4D97-AF65-F5344CB8AC3E}">
        <p14:creationId xmlns:p14="http://schemas.microsoft.com/office/powerpoint/2010/main" val="3395266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28F7822-7A95-47C5-A5D4-2FB33B6D027B}"/>
              </a:ext>
            </a:extLst>
          </p:cNvPr>
          <p:cNvGrpSpPr/>
          <p:nvPr/>
        </p:nvGrpSpPr>
        <p:grpSpPr>
          <a:xfrm rot="16200000">
            <a:off x="4253025" y="-1336078"/>
            <a:ext cx="3685952" cy="10422925"/>
            <a:chOff x="726142" y="1629000"/>
            <a:chExt cx="3685952" cy="3600000"/>
          </a:xfrm>
        </p:grpSpPr>
        <p:sp>
          <p:nvSpPr>
            <p:cNvPr id="5" name="矩形 4">
              <a:extLst>
                <a:ext uri="{FF2B5EF4-FFF2-40B4-BE49-F238E27FC236}">
                  <a16:creationId xmlns:a16="http://schemas.microsoft.com/office/drawing/2014/main" id="{D831131E-B185-4150-85F7-D5112BDF21D6}"/>
                </a:ext>
              </a:extLst>
            </p:cNvPr>
            <p:cNvSpPr/>
            <p:nvPr/>
          </p:nvSpPr>
          <p:spPr>
            <a:xfrm>
              <a:off x="726142" y="1629000"/>
              <a:ext cx="3600000" cy="360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useBgFill="1">
          <p:nvSpPr>
            <p:cNvPr id="6" name="矩形 5">
              <a:extLst>
                <a:ext uri="{FF2B5EF4-FFF2-40B4-BE49-F238E27FC236}">
                  <a16:creationId xmlns:a16="http://schemas.microsoft.com/office/drawing/2014/main" id="{41B0A560-FA3F-497C-BEC1-366E2AF658A2}"/>
                </a:ext>
              </a:extLst>
            </p:cNvPr>
            <p:cNvSpPr>
              <a:spLocks noChangeAspect="1"/>
            </p:cNvSpPr>
            <p:nvPr/>
          </p:nvSpPr>
          <p:spPr>
            <a:xfrm>
              <a:off x="4272804" y="2326342"/>
              <a:ext cx="139290" cy="2205317"/>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sp>
        <p:nvSpPr>
          <p:cNvPr id="7" name="矩形 6">
            <a:extLst>
              <a:ext uri="{FF2B5EF4-FFF2-40B4-BE49-F238E27FC236}">
                <a16:creationId xmlns:a16="http://schemas.microsoft.com/office/drawing/2014/main" id="{E9C8A7CE-0E86-4999-AA51-CD464BC4EAC4}"/>
              </a:ext>
            </a:extLst>
          </p:cNvPr>
          <p:cNvSpPr/>
          <p:nvPr/>
        </p:nvSpPr>
        <p:spPr>
          <a:xfrm>
            <a:off x="2894802" y="1938360"/>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1">
              <a:cs typeface="+mn-ea"/>
              <a:sym typeface="+mn-lt"/>
            </a:endParaRPr>
          </a:p>
        </p:txBody>
      </p:sp>
      <p:sp>
        <p:nvSpPr>
          <p:cNvPr id="8" name="矩形 7">
            <a:extLst>
              <a:ext uri="{FF2B5EF4-FFF2-40B4-BE49-F238E27FC236}">
                <a16:creationId xmlns:a16="http://schemas.microsoft.com/office/drawing/2014/main" id="{A979E5B1-FB30-4A47-A874-038649B42C1B}"/>
              </a:ext>
            </a:extLst>
          </p:cNvPr>
          <p:cNvSpPr/>
          <p:nvPr/>
        </p:nvSpPr>
        <p:spPr>
          <a:xfrm>
            <a:off x="8928478" y="1938360"/>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1">
              <a:cs typeface="+mn-ea"/>
              <a:sym typeface="+mn-lt"/>
            </a:endParaRPr>
          </a:p>
        </p:txBody>
      </p:sp>
      <p:sp>
        <p:nvSpPr>
          <p:cNvPr id="9" name="文本框 8">
            <a:extLst>
              <a:ext uri="{FF2B5EF4-FFF2-40B4-BE49-F238E27FC236}">
                <a16:creationId xmlns:a16="http://schemas.microsoft.com/office/drawing/2014/main" id="{C5B1A421-564F-44DD-AA5B-FB9F0AF15002}"/>
              </a:ext>
            </a:extLst>
          </p:cNvPr>
          <p:cNvSpPr txBox="1"/>
          <p:nvPr/>
        </p:nvSpPr>
        <p:spPr>
          <a:xfrm>
            <a:off x="3250075" y="1478410"/>
            <a:ext cx="5673678" cy="1107996"/>
          </a:xfrm>
          <a:prstGeom prst="rect">
            <a:avLst/>
          </a:prstGeom>
          <a:noFill/>
        </p:spPr>
        <p:txBody>
          <a:bodyPr wrap="square" rtlCol="0">
            <a:spAutoFit/>
          </a:bodyPr>
          <a:lstStyle/>
          <a:p>
            <a:pPr algn="ctr"/>
            <a:r>
              <a:rPr lang="zh-CN" altLang="en-US" sz="6600" b="1" spc="600" dirty="0">
                <a:ln>
                  <a:solidFill>
                    <a:schemeClr val="accent3"/>
                  </a:solidFill>
                </a:ln>
                <a:noFill/>
                <a:cs typeface="+mn-ea"/>
                <a:sym typeface="+mn-lt"/>
              </a:rPr>
              <a:t>前 言</a:t>
            </a:r>
          </a:p>
        </p:txBody>
      </p:sp>
      <p:sp>
        <p:nvSpPr>
          <p:cNvPr id="11" name="文本框 10">
            <a:extLst>
              <a:ext uri="{FF2B5EF4-FFF2-40B4-BE49-F238E27FC236}">
                <a16:creationId xmlns:a16="http://schemas.microsoft.com/office/drawing/2014/main" id="{FD4B7620-C769-4007-A1D3-399ADF539CDF}"/>
              </a:ext>
            </a:extLst>
          </p:cNvPr>
          <p:cNvSpPr txBox="1"/>
          <p:nvPr/>
        </p:nvSpPr>
        <p:spPr>
          <a:xfrm>
            <a:off x="1787524" y="3020595"/>
            <a:ext cx="8598780" cy="977191"/>
          </a:xfrm>
          <a:prstGeom prst="rect">
            <a:avLst/>
          </a:prstGeom>
          <a:noFill/>
        </p:spPr>
        <p:txBody>
          <a:bodyPr wrap="square" rtlCol="0">
            <a:spAutoFit/>
          </a:bodyPr>
          <a:lstStyle/>
          <a:p>
            <a:pPr>
              <a:lnSpc>
                <a:spcPct val="150000"/>
              </a:lnSpc>
            </a:pPr>
            <a:r>
              <a:rPr lang="zh-CN" altLang="en-US" sz="2000" spc="300" dirty="0">
                <a:solidFill>
                  <a:schemeClr val="accent3"/>
                </a:solidFill>
                <a:cs typeface="+mn-ea"/>
                <a:sym typeface="+mn-lt"/>
              </a:rPr>
              <a:t>题目均来自考研真题</a:t>
            </a:r>
            <a:endParaRPr lang="en-US" altLang="zh-CN" sz="2000" spc="300" dirty="0">
              <a:solidFill>
                <a:schemeClr val="accent3"/>
              </a:solidFill>
              <a:cs typeface="+mn-ea"/>
              <a:sym typeface="+mn-lt"/>
            </a:endParaRPr>
          </a:p>
          <a:p>
            <a:pPr>
              <a:lnSpc>
                <a:spcPct val="150000"/>
              </a:lnSpc>
            </a:pPr>
            <a:r>
              <a:rPr lang="zh-CN" altLang="en-US" sz="2000" spc="300" dirty="0">
                <a:solidFill>
                  <a:schemeClr val="accent3"/>
                </a:solidFill>
                <a:effectLst>
                  <a:outerShdw blurRad="38100" dist="38100" dir="2700000" algn="tl">
                    <a:srgbClr val="000000">
                      <a:alpha val="43137"/>
                    </a:srgbClr>
                  </a:outerShdw>
                </a:effectLst>
                <a:cs typeface="+mn-ea"/>
                <a:sym typeface="+mn-lt"/>
              </a:rPr>
              <a:t>有误请指出</a:t>
            </a:r>
          </a:p>
        </p:txBody>
      </p:sp>
      <p:sp>
        <p:nvSpPr>
          <p:cNvPr id="12" name="文本框 11">
            <a:extLst>
              <a:ext uri="{FF2B5EF4-FFF2-40B4-BE49-F238E27FC236}">
                <a16:creationId xmlns:a16="http://schemas.microsoft.com/office/drawing/2014/main" id="{456EDEBE-01CA-4553-BE5F-16CDB595EF8B}"/>
              </a:ext>
            </a:extLst>
          </p:cNvPr>
          <p:cNvSpPr txBox="1"/>
          <p:nvPr/>
        </p:nvSpPr>
        <p:spPr>
          <a:xfrm>
            <a:off x="3270246" y="1504171"/>
            <a:ext cx="5673678" cy="1107996"/>
          </a:xfrm>
          <a:prstGeom prst="rect">
            <a:avLst/>
          </a:prstGeom>
          <a:noFill/>
        </p:spPr>
        <p:txBody>
          <a:bodyPr wrap="square" rtlCol="0">
            <a:spAutoFit/>
          </a:bodyPr>
          <a:lstStyle/>
          <a:p>
            <a:pPr algn="ctr"/>
            <a:r>
              <a:rPr lang="zh-CN" altLang="en-US" sz="6600" b="1" spc="600" dirty="0">
                <a:solidFill>
                  <a:schemeClr val="accent3"/>
                </a:solidFill>
                <a:cs typeface="+mn-ea"/>
                <a:sym typeface="+mn-lt"/>
              </a:rPr>
              <a:t>前 言</a:t>
            </a:r>
          </a:p>
        </p:txBody>
      </p:sp>
    </p:spTree>
    <p:extLst>
      <p:ext uri="{BB962C8B-B14F-4D97-AF65-F5344CB8AC3E}">
        <p14:creationId xmlns:p14="http://schemas.microsoft.com/office/powerpoint/2010/main" val="865204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2</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0F9F0EAD-88BE-4D56-9BDB-4C8D8F95134D}"/>
              </a:ext>
            </a:extLst>
          </p:cNvPr>
          <p:cNvPicPr>
            <a:picLocks noChangeAspect="1"/>
          </p:cNvPicPr>
          <p:nvPr/>
        </p:nvPicPr>
        <p:blipFill>
          <a:blip r:embed="rId3"/>
          <a:stretch>
            <a:fillRect/>
          </a:stretch>
        </p:blipFill>
        <p:spPr>
          <a:xfrm>
            <a:off x="1159320" y="515717"/>
            <a:ext cx="9214844" cy="2609221"/>
          </a:xfrm>
          <a:prstGeom prst="rect">
            <a:avLst/>
          </a:prstGeom>
        </p:spPr>
      </p:pic>
      <p:pic>
        <p:nvPicPr>
          <p:cNvPr id="5" name="图片 4">
            <a:extLst>
              <a:ext uri="{FF2B5EF4-FFF2-40B4-BE49-F238E27FC236}">
                <a16:creationId xmlns:a16="http://schemas.microsoft.com/office/drawing/2014/main" id="{6651D866-EB11-4508-A09C-9177CF98EF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1258" y="3277574"/>
            <a:ext cx="5659264" cy="3064709"/>
          </a:xfrm>
          <a:prstGeom prst="rect">
            <a:avLst/>
          </a:prstGeom>
        </p:spPr>
      </p:pic>
    </p:spTree>
    <p:extLst>
      <p:ext uri="{BB962C8B-B14F-4D97-AF65-F5344CB8AC3E}">
        <p14:creationId xmlns:p14="http://schemas.microsoft.com/office/powerpoint/2010/main" val="1398886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2</a:t>
            </a:r>
            <a:endParaRPr lang="zh-CN" altLang="en-US" dirty="0">
              <a:solidFill>
                <a:schemeClr val="tx1"/>
              </a:solidFill>
              <a:cs typeface="+mn-ea"/>
              <a:sym typeface="+mn-lt"/>
            </a:endParaRPr>
          </a:p>
        </p:txBody>
      </p:sp>
      <p:sp>
        <p:nvSpPr>
          <p:cNvPr id="2" name="文本框 1">
            <a:extLst>
              <a:ext uri="{FF2B5EF4-FFF2-40B4-BE49-F238E27FC236}">
                <a16:creationId xmlns:a16="http://schemas.microsoft.com/office/drawing/2014/main" id="{45F5F331-697A-4AEC-8121-0D4C87BF174B}"/>
              </a:ext>
            </a:extLst>
          </p:cNvPr>
          <p:cNvSpPr txBox="1"/>
          <p:nvPr/>
        </p:nvSpPr>
        <p:spPr>
          <a:xfrm>
            <a:off x="424703" y="1402671"/>
            <a:ext cx="2938509" cy="4001095"/>
          </a:xfrm>
          <a:prstGeom prst="rect">
            <a:avLst/>
          </a:prstGeom>
          <a:noFill/>
        </p:spPr>
        <p:txBody>
          <a:bodyPr wrap="square" rtlCol="0">
            <a:spAutoFit/>
          </a:bodyPr>
          <a:lstStyle/>
          <a:p>
            <a:r>
              <a:rPr lang="en-US" altLang="zh-CN" sz="2000" b="1" dirty="0"/>
              <a:t>HTTP</a:t>
            </a:r>
            <a:r>
              <a:rPr lang="zh-CN" altLang="en-US" sz="2000" b="1" dirty="0"/>
              <a:t>特点：</a:t>
            </a:r>
            <a:endParaRPr lang="en-US" altLang="zh-CN" sz="2000" b="1" dirty="0"/>
          </a:p>
          <a:p>
            <a:r>
              <a:rPr lang="zh-CN" altLang="en-US" dirty="0"/>
              <a:t>（</a:t>
            </a:r>
            <a:r>
              <a:rPr lang="en-US" altLang="zh-CN" dirty="0"/>
              <a:t>1</a:t>
            </a:r>
            <a:r>
              <a:rPr lang="zh-CN" altLang="en-US" dirty="0"/>
              <a:t>）使用</a:t>
            </a:r>
            <a:r>
              <a:rPr lang="en-US" altLang="zh-CN" dirty="0"/>
              <a:t>TCP</a:t>
            </a:r>
            <a:r>
              <a:rPr lang="zh-CN" altLang="en-US" dirty="0"/>
              <a:t>作为运输层协议，保证数据可靠传输</a:t>
            </a:r>
            <a:endParaRPr lang="en-US" altLang="zh-CN" dirty="0"/>
          </a:p>
          <a:p>
            <a:r>
              <a:rPr lang="zh-CN" altLang="en-US" dirty="0"/>
              <a:t>（</a:t>
            </a:r>
            <a:r>
              <a:rPr lang="en-US" altLang="zh-CN" dirty="0"/>
              <a:t>2</a:t>
            </a:r>
            <a:r>
              <a:rPr lang="zh-CN" altLang="en-US" dirty="0"/>
              <a:t>）本身无连接，即不需要建立</a:t>
            </a:r>
            <a:r>
              <a:rPr lang="en-US" altLang="zh-CN" dirty="0"/>
              <a:t>http</a:t>
            </a:r>
            <a:r>
              <a:rPr lang="zh-CN" altLang="en-US" dirty="0"/>
              <a:t>连接</a:t>
            </a:r>
            <a:endParaRPr lang="en-US" altLang="zh-CN" dirty="0"/>
          </a:p>
          <a:p>
            <a:r>
              <a:rPr lang="zh-CN" altLang="en-US" dirty="0"/>
              <a:t>（</a:t>
            </a:r>
            <a:r>
              <a:rPr lang="en-US" altLang="zh-CN" dirty="0"/>
              <a:t>3</a:t>
            </a:r>
            <a:r>
              <a:rPr lang="zh-CN" altLang="en-US" dirty="0"/>
              <a:t>）无状态，所以增加</a:t>
            </a:r>
            <a:r>
              <a:rPr lang="en-US" altLang="zh-CN" dirty="0"/>
              <a:t>cookie</a:t>
            </a:r>
            <a:r>
              <a:rPr lang="zh-CN" altLang="en-US" dirty="0"/>
              <a:t>记录状态</a:t>
            </a:r>
            <a:endParaRPr lang="en-US" altLang="zh-CN" dirty="0"/>
          </a:p>
          <a:p>
            <a:r>
              <a:rPr lang="zh-CN" altLang="en-US" dirty="0"/>
              <a:t>（</a:t>
            </a:r>
            <a:r>
              <a:rPr lang="en-US" altLang="zh-CN" dirty="0"/>
              <a:t>4</a:t>
            </a:r>
            <a:r>
              <a:rPr lang="zh-CN" altLang="en-US" dirty="0"/>
              <a:t>）使用持久连接或非持久连接</a:t>
            </a:r>
            <a:endParaRPr lang="en-US" altLang="zh-CN" dirty="0"/>
          </a:p>
          <a:p>
            <a:endParaRPr lang="en-US" altLang="zh-CN" dirty="0"/>
          </a:p>
          <a:p>
            <a:r>
              <a:rPr lang="en-US" altLang="zh-CN" sz="2000" b="1" dirty="0"/>
              <a:t>Cookie</a:t>
            </a:r>
            <a:r>
              <a:rPr lang="zh-CN" altLang="en-US" sz="2000" b="1" dirty="0"/>
              <a:t>：</a:t>
            </a:r>
            <a:endParaRPr lang="en-US" altLang="zh-CN" sz="2000" b="1" dirty="0"/>
          </a:p>
          <a:p>
            <a:r>
              <a:rPr lang="en-US" altLang="zh-CN" dirty="0"/>
              <a:t>Cookie</a:t>
            </a:r>
            <a:r>
              <a:rPr lang="zh-CN" altLang="en-US" dirty="0"/>
              <a:t>是一个存储在</a:t>
            </a:r>
            <a:r>
              <a:rPr lang="zh-CN" altLang="en-US" dirty="0">
                <a:solidFill>
                  <a:srgbClr val="FF0000"/>
                </a:solidFill>
              </a:rPr>
              <a:t>用户主机</a:t>
            </a:r>
            <a:r>
              <a:rPr lang="zh-CN" altLang="en-US" dirty="0"/>
              <a:t>的文本文件，它由服务器产生，作为识别用户的手段。</a:t>
            </a:r>
          </a:p>
        </p:txBody>
      </p:sp>
      <p:sp>
        <p:nvSpPr>
          <p:cNvPr id="3" name="文本框 2">
            <a:extLst>
              <a:ext uri="{FF2B5EF4-FFF2-40B4-BE49-F238E27FC236}">
                <a16:creationId xmlns:a16="http://schemas.microsoft.com/office/drawing/2014/main" id="{8A24BFAE-1215-4414-8E97-E0304694AD76}"/>
              </a:ext>
            </a:extLst>
          </p:cNvPr>
          <p:cNvSpPr txBox="1"/>
          <p:nvPr/>
        </p:nvSpPr>
        <p:spPr>
          <a:xfrm>
            <a:off x="3959441" y="2041864"/>
            <a:ext cx="3666477" cy="2893100"/>
          </a:xfrm>
          <a:prstGeom prst="rect">
            <a:avLst/>
          </a:prstGeom>
          <a:noFill/>
        </p:spPr>
        <p:txBody>
          <a:bodyPr wrap="square" rtlCol="0">
            <a:spAutoFit/>
          </a:bodyPr>
          <a:lstStyle/>
          <a:p>
            <a:r>
              <a:rPr lang="en-US" altLang="zh-CN" sz="2000" b="1" dirty="0"/>
              <a:t>SMTP</a:t>
            </a:r>
            <a:r>
              <a:rPr lang="zh-CN" altLang="en-US" sz="2000" b="1" dirty="0"/>
              <a:t>特点：</a:t>
            </a:r>
            <a:endParaRPr lang="en-US" altLang="zh-CN" sz="2000" b="1" dirty="0"/>
          </a:p>
          <a:p>
            <a:r>
              <a:rPr lang="zh-CN" altLang="en-US" dirty="0"/>
              <a:t>（</a:t>
            </a:r>
            <a:r>
              <a:rPr lang="en-US" altLang="zh-CN" dirty="0"/>
              <a:t>1</a:t>
            </a:r>
            <a:r>
              <a:rPr lang="zh-CN" altLang="en-US" dirty="0"/>
              <a:t>）使用</a:t>
            </a:r>
            <a:r>
              <a:rPr lang="en-US" altLang="zh-CN" dirty="0"/>
              <a:t>TCP</a:t>
            </a:r>
            <a:r>
              <a:rPr lang="zh-CN" altLang="en-US" dirty="0"/>
              <a:t>进行可靠数据传输</a:t>
            </a:r>
            <a:endParaRPr lang="en-US" altLang="zh-CN" dirty="0"/>
          </a:p>
          <a:p>
            <a:r>
              <a:rPr lang="zh-CN" altLang="en-US" dirty="0"/>
              <a:t>（</a:t>
            </a:r>
            <a:r>
              <a:rPr lang="en-US" altLang="zh-CN" dirty="0"/>
              <a:t>2</a:t>
            </a:r>
            <a:r>
              <a:rPr lang="zh-CN" altLang="en-US" dirty="0"/>
              <a:t>）</a:t>
            </a:r>
            <a:r>
              <a:rPr lang="en-US" altLang="zh-CN" dirty="0"/>
              <a:t>Email</a:t>
            </a:r>
            <a:r>
              <a:rPr lang="zh-CN" altLang="en-US" dirty="0"/>
              <a:t>消息只能包含</a:t>
            </a:r>
            <a:r>
              <a:rPr lang="en-US" altLang="zh-CN" dirty="0"/>
              <a:t>7</a:t>
            </a:r>
            <a:r>
              <a:rPr lang="zh-CN" altLang="en-US" dirty="0"/>
              <a:t>位</a:t>
            </a:r>
            <a:r>
              <a:rPr lang="en-US" altLang="zh-CN" dirty="0"/>
              <a:t>ASCII</a:t>
            </a:r>
            <a:r>
              <a:rPr lang="zh-CN" altLang="en-US" dirty="0"/>
              <a:t>码</a:t>
            </a:r>
            <a:endParaRPr lang="en-US" altLang="zh-CN" dirty="0"/>
          </a:p>
          <a:p>
            <a:r>
              <a:rPr lang="zh-CN" altLang="en-US" dirty="0"/>
              <a:t>（</a:t>
            </a:r>
            <a:r>
              <a:rPr lang="en-US" altLang="zh-CN" dirty="0"/>
              <a:t>3</a:t>
            </a:r>
            <a:r>
              <a:rPr lang="zh-CN" altLang="en-US" dirty="0"/>
              <a:t>）</a:t>
            </a:r>
            <a:r>
              <a:rPr lang="en-US" altLang="zh-CN" dirty="0"/>
              <a:t>&lt;CRLF&gt;</a:t>
            </a:r>
            <a:r>
              <a:rPr lang="zh-CN" altLang="en-US" dirty="0"/>
              <a:t>表示回车换行</a:t>
            </a:r>
            <a:endParaRPr lang="en-US" altLang="zh-CN" dirty="0"/>
          </a:p>
          <a:p>
            <a:r>
              <a:rPr lang="en-US" altLang="zh-CN" dirty="0"/>
              <a:t>&lt;CRLF&gt;.&lt;CRLF&gt;</a:t>
            </a:r>
            <a:r>
              <a:rPr lang="zh-CN" altLang="en-US" dirty="0"/>
              <a:t>表示邮件内容的结束</a:t>
            </a:r>
            <a:endParaRPr lang="en-US" altLang="zh-CN" dirty="0"/>
          </a:p>
          <a:p>
            <a:r>
              <a:rPr lang="zh-CN" altLang="en-US" dirty="0"/>
              <a:t>（</a:t>
            </a:r>
            <a:r>
              <a:rPr lang="en-US" altLang="zh-CN" dirty="0"/>
              <a:t>4</a:t>
            </a:r>
            <a:r>
              <a:rPr lang="zh-CN" altLang="en-US" dirty="0"/>
              <a:t>）</a:t>
            </a:r>
            <a:r>
              <a:rPr lang="en-US" altLang="zh-CN" dirty="0"/>
              <a:t>POP</a:t>
            </a:r>
            <a:r>
              <a:rPr lang="zh-CN" altLang="en-US" dirty="0"/>
              <a:t>使用</a:t>
            </a:r>
            <a:r>
              <a:rPr lang="en-US" altLang="zh-CN" dirty="0"/>
              <a:t>TCP</a:t>
            </a:r>
            <a:r>
              <a:rPr lang="zh-CN" altLang="en-US" dirty="0"/>
              <a:t>进行可靠数据传输</a:t>
            </a:r>
            <a:endParaRPr lang="en-US" altLang="zh-CN" dirty="0"/>
          </a:p>
          <a:p>
            <a:r>
              <a:rPr lang="zh-CN" altLang="en-US" dirty="0"/>
              <a:t>（</a:t>
            </a:r>
            <a:r>
              <a:rPr lang="en-US" altLang="zh-CN" dirty="0"/>
              <a:t>5</a:t>
            </a:r>
            <a:r>
              <a:rPr lang="zh-CN" altLang="en-US" dirty="0"/>
              <a:t>）</a:t>
            </a:r>
            <a:r>
              <a:rPr lang="en-US" altLang="zh-CN" dirty="0"/>
              <a:t>POP3</a:t>
            </a:r>
            <a:r>
              <a:rPr lang="zh-CN" altLang="en-US" dirty="0"/>
              <a:t>无状态</a:t>
            </a:r>
          </a:p>
        </p:txBody>
      </p:sp>
      <p:sp>
        <p:nvSpPr>
          <p:cNvPr id="4" name="文本框 3">
            <a:extLst>
              <a:ext uri="{FF2B5EF4-FFF2-40B4-BE49-F238E27FC236}">
                <a16:creationId xmlns:a16="http://schemas.microsoft.com/office/drawing/2014/main" id="{61EB6983-F3D6-474C-A5B6-6D0B7F3E2DA3}"/>
              </a:ext>
            </a:extLst>
          </p:cNvPr>
          <p:cNvSpPr txBox="1"/>
          <p:nvPr/>
        </p:nvSpPr>
        <p:spPr>
          <a:xfrm>
            <a:off x="7856738" y="2041864"/>
            <a:ext cx="3124940" cy="1785104"/>
          </a:xfrm>
          <a:prstGeom prst="rect">
            <a:avLst/>
          </a:prstGeom>
          <a:noFill/>
        </p:spPr>
        <p:txBody>
          <a:bodyPr wrap="square" rtlCol="0">
            <a:spAutoFit/>
          </a:bodyPr>
          <a:lstStyle/>
          <a:p>
            <a:r>
              <a:rPr lang="en-US" altLang="zh-CN" sz="2000" b="1" dirty="0"/>
              <a:t>FTP</a:t>
            </a:r>
            <a:r>
              <a:rPr lang="zh-CN" altLang="en-US" sz="2000" b="1" dirty="0"/>
              <a:t>特点：</a:t>
            </a:r>
            <a:endParaRPr lang="en-US" altLang="zh-CN" sz="2000" b="1" dirty="0"/>
          </a:p>
          <a:p>
            <a:r>
              <a:rPr lang="zh-CN" altLang="en-US" dirty="0"/>
              <a:t>（</a:t>
            </a:r>
            <a:r>
              <a:rPr lang="en-US" altLang="zh-CN" dirty="0"/>
              <a:t>1</a:t>
            </a:r>
            <a:r>
              <a:rPr lang="zh-CN" altLang="en-US" dirty="0"/>
              <a:t>）使用</a:t>
            </a:r>
            <a:r>
              <a:rPr lang="en-US" altLang="zh-CN" dirty="0"/>
              <a:t>TCP</a:t>
            </a:r>
            <a:r>
              <a:rPr lang="zh-CN" altLang="en-US" dirty="0"/>
              <a:t>进行可靠数据传输</a:t>
            </a:r>
            <a:endParaRPr lang="en-US" altLang="zh-CN" dirty="0"/>
          </a:p>
          <a:p>
            <a:r>
              <a:rPr lang="zh-CN" altLang="en-US" dirty="0"/>
              <a:t>（</a:t>
            </a:r>
            <a:r>
              <a:rPr lang="en-US" altLang="zh-CN" dirty="0"/>
              <a:t>2</a:t>
            </a:r>
            <a:r>
              <a:rPr lang="zh-CN" altLang="en-US" dirty="0"/>
              <a:t>）控制连接先于数据连接被建立，并晚于数据连接被释放</a:t>
            </a:r>
          </a:p>
        </p:txBody>
      </p:sp>
    </p:spTree>
    <p:extLst>
      <p:ext uri="{BB962C8B-B14F-4D97-AF65-F5344CB8AC3E}">
        <p14:creationId xmlns:p14="http://schemas.microsoft.com/office/powerpoint/2010/main" val="1242347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2</a:t>
            </a:r>
            <a:endParaRPr lang="zh-CN" altLang="en-US" dirty="0">
              <a:solidFill>
                <a:schemeClr val="tx1"/>
              </a:solidFill>
              <a:cs typeface="+mn-ea"/>
              <a:sym typeface="+mn-lt"/>
            </a:endParaRPr>
          </a:p>
        </p:txBody>
      </p:sp>
      <p:graphicFrame>
        <p:nvGraphicFramePr>
          <p:cNvPr id="2" name="表格 2">
            <a:extLst>
              <a:ext uri="{FF2B5EF4-FFF2-40B4-BE49-F238E27FC236}">
                <a16:creationId xmlns:a16="http://schemas.microsoft.com/office/drawing/2014/main" id="{3BF5FD7E-44BE-4065-A19D-FD120F1C10DB}"/>
              </a:ext>
            </a:extLst>
          </p:cNvPr>
          <p:cNvGraphicFramePr>
            <a:graphicFrameLocks noGrp="1"/>
          </p:cNvGraphicFramePr>
          <p:nvPr>
            <p:extLst>
              <p:ext uri="{D42A27DB-BD31-4B8C-83A1-F6EECF244321}">
                <p14:modId xmlns:p14="http://schemas.microsoft.com/office/powerpoint/2010/main" val="265640554"/>
              </p:ext>
            </p:extLst>
          </p:nvPr>
        </p:nvGraphicFramePr>
        <p:xfrm>
          <a:off x="1525974" y="1616310"/>
          <a:ext cx="8754368" cy="1996901"/>
        </p:xfrm>
        <a:graphic>
          <a:graphicData uri="http://schemas.openxmlformats.org/drawingml/2006/table">
            <a:tbl>
              <a:tblPr firstRow="1" bandRow="1">
                <a:tableStyleId>{21E4AEA4-8DFA-4A89-87EB-49C32662AFE0}</a:tableStyleId>
              </a:tblPr>
              <a:tblGrid>
                <a:gridCol w="1250624">
                  <a:extLst>
                    <a:ext uri="{9D8B030D-6E8A-4147-A177-3AD203B41FA5}">
                      <a16:colId xmlns:a16="http://schemas.microsoft.com/office/drawing/2014/main" val="1860601442"/>
                    </a:ext>
                  </a:extLst>
                </a:gridCol>
                <a:gridCol w="1250624">
                  <a:extLst>
                    <a:ext uri="{9D8B030D-6E8A-4147-A177-3AD203B41FA5}">
                      <a16:colId xmlns:a16="http://schemas.microsoft.com/office/drawing/2014/main" val="563299496"/>
                    </a:ext>
                  </a:extLst>
                </a:gridCol>
                <a:gridCol w="1250624">
                  <a:extLst>
                    <a:ext uri="{9D8B030D-6E8A-4147-A177-3AD203B41FA5}">
                      <a16:colId xmlns:a16="http://schemas.microsoft.com/office/drawing/2014/main" val="3970470697"/>
                    </a:ext>
                  </a:extLst>
                </a:gridCol>
                <a:gridCol w="1250624">
                  <a:extLst>
                    <a:ext uri="{9D8B030D-6E8A-4147-A177-3AD203B41FA5}">
                      <a16:colId xmlns:a16="http://schemas.microsoft.com/office/drawing/2014/main" val="1158556526"/>
                    </a:ext>
                  </a:extLst>
                </a:gridCol>
                <a:gridCol w="1250624">
                  <a:extLst>
                    <a:ext uri="{9D8B030D-6E8A-4147-A177-3AD203B41FA5}">
                      <a16:colId xmlns:a16="http://schemas.microsoft.com/office/drawing/2014/main" val="1185895713"/>
                    </a:ext>
                  </a:extLst>
                </a:gridCol>
                <a:gridCol w="1250624">
                  <a:extLst>
                    <a:ext uri="{9D8B030D-6E8A-4147-A177-3AD203B41FA5}">
                      <a16:colId xmlns:a16="http://schemas.microsoft.com/office/drawing/2014/main" val="1771361937"/>
                    </a:ext>
                  </a:extLst>
                </a:gridCol>
                <a:gridCol w="1250624">
                  <a:extLst>
                    <a:ext uri="{9D8B030D-6E8A-4147-A177-3AD203B41FA5}">
                      <a16:colId xmlns:a16="http://schemas.microsoft.com/office/drawing/2014/main" val="1516032157"/>
                    </a:ext>
                  </a:extLst>
                </a:gridCol>
              </a:tblGrid>
              <a:tr h="774183">
                <a:tc>
                  <a:txBody>
                    <a:bodyPr/>
                    <a:lstStyle/>
                    <a:p>
                      <a:r>
                        <a:rPr lang="zh-CN" altLang="en-US" dirty="0">
                          <a:solidFill>
                            <a:sysClr val="windowText" lastClr="000000"/>
                          </a:solidFill>
                        </a:rPr>
                        <a:t>应用程序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ysClr val="windowText" lastClr="000000"/>
                          </a:solidFill>
                        </a:rPr>
                        <a:t>FTP</a:t>
                      </a:r>
                      <a:r>
                        <a:rPr lang="zh-CN" altLang="en-US" dirty="0">
                          <a:solidFill>
                            <a:sysClr val="windowText" lastClr="000000"/>
                          </a:solidFill>
                        </a:rPr>
                        <a:t>数据连接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ysClr val="windowText" lastClr="000000"/>
                          </a:solidFill>
                        </a:rPr>
                        <a:t>FTP</a:t>
                      </a:r>
                      <a:r>
                        <a:rPr lang="zh-CN" altLang="en-US" dirty="0">
                          <a:solidFill>
                            <a:sysClr val="windowText" lastClr="000000"/>
                          </a:solidFill>
                        </a:rPr>
                        <a:t>控制连接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ysClr val="windowText" lastClr="000000"/>
                          </a:solidFill>
                        </a:rPr>
                        <a:t>SMTP</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ysClr val="windowText" lastClr="000000"/>
                          </a:solidFill>
                        </a:rPr>
                        <a:t>DNS</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ysClr val="windowText" lastClr="000000"/>
                          </a:solidFill>
                        </a:rPr>
                        <a:t>HTTP</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ysClr val="windowText" lastClr="000000"/>
                          </a:solidFill>
                        </a:rPr>
                        <a:t>POP3</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5755227"/>
                  </a:ext>
                </a:extLst>
              </a:tr>
              <a:tr h="448535">
                <a:tc>
                  <a:txBody>
                    <a:bodyPr/>
                    <a:lstStyle/>
                    <a:p>
                      <a:r>
                        <a:rPr lang="zh-CN" altLang="en-US" dirty="0">
                          <a:solidFill>
                            <a:sysClr val="windowText" lastClr="000000"/>
                          </a:solidFill>
                        </a:rPr>
                        <a:t>使用协议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ysClr val="windowText" lastClr="000000"/>
                          </a:solidFill>
                        </a:rPr>
                        <a:t>TCP</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ysClr val="windowText" lastClr="000000"/>
                          </a:solidFill>
                        </a:rPr>
                        <a:t>TCP</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ysClr val="windowText" lastClr="000000"/>
                          </a:solidFill>
                        </a:rPr>
                        <a:t>TCP</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ysClr val="windowText" lastClr="000000"/>
                          </a:solidFill>
                        </a:rPr>
                        <a:t>UDP</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ysClr val="windowText" lastClr="000000"/>
                          </a:solidFill>
                        </a:rPr>
                        <a:t>TCP</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ysClr val="windowText" lastClr="000000"/>
                          </a:solidFill>
                        </a:rPr>
                        <a:t>TCP</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2904390"/>
                  </a:ext>
                </a:extLst>
              </a:tr>
              <a:tr h="774183">
                <a:tc>
                  <a:txBody>
                    <a:bodyPr/>
                    <a:lstStyle/>
                    <a:p>
                      <a:r>
                        <a:rPr lang="zh-CN" altLang="en-US" dirty="0">
                          <a:solidFill>
                            <a:sysClr val="windowText" lastClr="000000"/>
                          </a:solidFill>
                        </a:rPr>
                        <a:t>熟知端口号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ysClr val="windowText" lastClr="000000"/>
                          </a:solidFill>
                        </a:rPr>
                        <a:t>20</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ysClr val="windowText" lastClr="000000"/>
                          </a:solidFill>
                        </a:rPr>
                        <a:t>21</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ysClr val="windowText" lastClr="000000"/>
                          </a:solidFill>
                        </a:rPr>
                        <a:t>25</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ysClr val="windowText" lastClr="000000"/>
                          </a:solidFill>
                        </a:rPr>
                        <a:t>53</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ysClr val="windowText" lastClr="000000"/>
                          </a:solidFill>
                        </a:rPr>
                        <a:t>80</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ysClr val="windowText" lastClr="000000"/>
                          </a:solidFill>
                        </a:rPr>
                        <a:t>110</a:t>
                      </a:r>
                      <a:endParaRPr lang="zh-CN"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4351862"/>
                  </a:ext>
                </a:extLst>
              </a:tr>
            </a:tbl>
          </a:graphicData>
        </a:graphic>
      </p:graphicFrame>
      <p:sp>
        <p:nvSpPr>
          <p:cNvPr id="3" name="文本框 2">
            <a:extLst>
              <a:ext uri="{FF2B5EF4-FFF2-40B4-BE49-F238E27FC236}">
                <a16:creationId xmlns:a16="http://schemas.microsoft.com/office/drawing/2014/main" id="{255648CF-D673-44CB-9856-9DED35C3F354}"/>
              </a:ext>
            </a:extLst>
          </p:cNvPr>
          <p:cNvSpPr txBox="1"/>
          <p:nvPr/>
        </p:nvSpPr>
        <p:spPr>
          <a:xfrm>
            <a:off x="4944862" y="949911"/>
            <a:ext cx="2769833" cy="461665"/>
          </a:xfrm>
          <a:prstGeom prst="rect">
            <a:avLst/>
          </a:prstGeom>
          <a:noFill/>
        </p:spPr>
        <p:txBody>
          <a:bodyPr wrap="square" rtlCol="0">
            <a:spAutoFit/>
          </a:bodyPr>
          <a:lstStyle/>
          <a:p>
            <a:r>
              <a:rPr lang="zh-CN" altLang="en-US" sz="2400" dirty="0">
                <a:solidFill>
                  <a:srgbClr val="FF0000"/>
                </a:solidFill>
              </a:rPr>
              <a:t>熟知端口号</a:t>
            </a:r>
          </a:p>
        </p:txBody>
      </p:sp>
      <p:sp>
        <p:nvSpPr>
          <p:cNvPr id="4" name="文本框 3">
            <a:extLst>
              <a:ext uri="{FF2B5EF4-FFF2-40B4-BE49-F238E27FC236}">
                <a16:creationId xmlns:a16="http://schemas.microsoft.com/office/drawing/2014/main" id="{2F06F4CD-3955-4D05-827E-B698809C2BC6}"/>
              </a:ext>
            </a:extLst>
          </p:cNvPr>
          <p:cNvSpPr txBox="1"/>
          <p:nvPr/>
        </p:nvSpPr>
        <p:spPr>
          <a:xfrm>
            <a:off x="1525974" y="4041361"/>
            <a:ext cx="8754368" cy="1754326"/>
          </a:xfrm>
          <a:prstGeom prst="rect">
            <a:avLst/>
          </a:prstGeom>
          <a:noFill/>
        </p:spPr>
        <p:txBody>
          <a:bodyPr wrap="square" rtlCol="0">
            <a:spAutoFit/>
          </a:bodyPr>
          <a:lstStyle/>
          <a:p>
            <a:r>
              <a:rPr lang="zh-CN" altLang="en-US" dirty="0"/>
              <a:t>对于</a:t>
            </a:r>
            <a:r>
              <a:rPr lang="en-US" altLang="zh-CN" dirty="0"/>
              <a:t>FTP</a:t>
            </a:r>
            <a:r>
              <a:rPr lang="zh-CN" altLang="en-US" dirty="0"/>
              <a:t>连接：</a:t>
            </a:r>
            <a:endParaRPr lang="en-US" altLang="zh-CN" dirty="0"/>
          </a:p>
          <a:p>
            <a:r>
              <a:rPr lang="zh-CN" altLang="en-US" dirty="0"/>
              <a:t>服务器与客户端的</a:t>
            </a:r>
            <a:r>
              <a:rPr lang="en-US" altLang="zh-CN" dirty="0"/>
              <a:t>TCP20</a:t>
            </a:r>
            <a:r>
              <a:rPr lang="zh-CN" altLang="en-US" dirty="0"/>
              <a:t>端口建立数据连接  </a:t>
            </a:r>
            <a:r>
              <a:rPr lang="zh-CN" altLang="en-US" dirty="0">
                <a:solidFill>
                  <a:srgbClr val="FF0000"/>
                </a:solidFill>
              </a:rPr>
              <a:t>错</a:t>
            </a:r>
            <a:endParaRPr lang="en-US" altLang="zh-CN" dirty="0">
              <a:solidFill>
                <a:srgbClr val="FF0000"/>
              </a:solidFill>
            </a:endParaRPr>
          </a:p>
          <a:p>
            <a:r>
              <a:rPr lang="zh-CN" altLang="en-US" dirty="0"/>
              <a:t>客户端与服务器的</a:t>
            </a:r>
            <a:r>
              <a:rPr lang="en-US" altLang="zh-CN" dirty="0"/>
              <a:t>TCP21</a:t>
            </a:r>
            <a:r>
              <a:rPr lang="zh-CN" altLang="en-US" dirty="0"/>
              <a:t>端口建立控制连接  </a:t>
            </a:r>
            <a:r>
              <a:rPr lang="zh-CN" altLang="en-US" dirty="0">
                <a:solidFill>
                  <a:srgbClr val="FF0000"/>
                </a:solidFill>
              </a:rPr>
              <a:t>对</a:t>
            </a:r>
            <a:endParaRPr lang="en-US" altLang="zh-CN" dirty="0">
              <a:solidFill>
                <a:srgbClr val="FF0000"/>
              </a:solidFill>
            </a:endParaRPr>
          </a:p>
          <a:p>
            <a:endParaRPr lang="en-US" altLang="zh-CN" dirty="0">
              <a:solidFill>
                <a:srgbClr val="FF0000"/>
              </a:solidFill>
            </a:endParaRPr>
          </a:p>
          <a:p>
            <a:r>
              <a:rPr lang="zh-CN" altLang="en-US" dirty="0"/>
              <a:t>所说的熟知端口号是指相应协议的服务器端所使用的端口号，而客户端使用系统自动分配的端口号向这些服务的熟知端口发起连接</a:t>
            </a:r>
          </a:p>
        </p:txBody>
      </p:sp>
    </p:spTree>
    <p:extLst>
      <p:ext uri="{BB962C8B-B14F-4D97-AF65-F5344CB8AC3E}">
        <p14:creationId xmlns:p14="http://schemas.microsoft.com/office/powerpoint/2010/main" val="1174799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EA444C2-9CF6-4DF7-874F-1B29AD3D8063}"/>
              </a:ext>
            </a:extLst>
          </p:cNvPr>
          <p:cNvGrpSpPr/>
          <p:nvPr/>
        </p:nvGrpSpPr>
        <p:grpSpPr>
          <a:xfrm>
            <a:off x="726142" y="1629000"/>
            <a:ext cx="3691218" cy="3600000"/>
            <a:chOff x="726142" y="1629000"/>
            <a:chExt cx="3691218" cy="3600000"/>
          </a:xfrm>
        </p:grpSpPr>
        <p:sp>
          <p:nvSpPr>
            <p:cNvPr id="2" name="矩形 1">
              <a:extLst>
                <a:ext uri="{FF2B5EF4-FFF2-40B4-BE49-F238E27FC236}">
                  <a16:creationId xmlns:a16="http://schemas.microsoft.com/office/drawing/2014/main" id="{C68DCA69-B274-497B-925A-AD9DD8DCDD19}"/>
                </a:ext>
              </a:extLst>
            </p:cNvPr>
            <p:cNvSpPr/>
            <p:nvPr/>
          </p:nvSpPr>
          <p:spPr>
            <a:xfrm>
              <a:off x="726142" y="1629000"/>
              <a:ext cx="3600000" cy="360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useBgFill="1">
          <p:nvSpPr>
            <p:cNvPr id="3" name="矩形 2">
              <a:extLst>
                <a:ext uri="{FF2B5EF4-FFF2-40B4-BE49-F238E27FC236}">
                  <a16:creationId xmlns:a16="http://schemas.microsoft.com/office/drawing/2014/main" id="{AF3D80A6-1D6A-495D-8D0A-7B362D1C9EEA}"/>
                </a:ext>
              </a:extLst>
            </p:cNvPr>
            <p:cNvSpPr>
              <a:spLocks noChangeAspect="1"/>
            </p:cNvSpPr>
            <p:nvPr/>
          </p:nvSpPr>
          <p:spPr>
            <a:xfrm>
              <a:off x="4269442" y="2517961"/>
              <a:ext cx="147918" cy="2205317"/>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sp>
        <p:nvSpPr>
          <p:cNvPr id="5" name="文本框 4">
            <a:extLst>
              <a:ext uri="{FF2B5EF4-FFF2-40B4-BE49-F238E27FC236}">
                <a16:creationId xmlns:a16="http://schemas.microsoft.com/office/drawing/2014/main" id="{94F4CD98-EE1A-4603-88E4-F9DC6035EB92}"/>
              </a:ext>
            </a:extLst>
          </p:cNvPr>
          <p:cNvSpPr txBox="1"/>
          <p:nvPr/>
        </p:nvSpPr>
        <p:spPr>
          <a:xfrm>
            <a:off x="1922478" y="3013501"/>
            <a:ext cx="5376793" cy="830997"/>
          </a:xfrm>
          <a:prstGeom prst="rect">
            <a:avLst/>
          </a:prstGeom>
          <a:noFill/>
        </p:spPr>
        <p:txBody>
          <a:bodyPr wrap="none" rtlCol="0">
            <a:spAutoFit/>
          </a:bodyPr>
          <a:lstStyle/>
          <a:p>
            <a:r>
              <a:rPr lang="en-US" altLang="zh-CN" sz="4800" spc="600" dirty="0">
                <a:solidFill>
                  <a:schemeClr val="accent3"/>
                </a:solidFill>
                <a:cs typeface="+mn-ea"/>
                <a:sym typeface="+mn-lt"/>
              </a:rPr>
              <a:t>PART 3 / </a:t>
            </a:r>
            <a:r>
              <a:rPr lang="zh-CN" altLang="en-US" sz="4800" spc="600" dirty="0">
                <a:solidFill>
                  <a:schemeClr val="accent3"/>
                </a:solidFill>
                <a:cs typeface="+mn-ea"/>
                <a:sym typeface="+mn-lt"/>
              </a:rPr>
              <a:t>传输层</a:t>
            </a:r>
          </a:p>
        </p:txBody>
      </p:sp>
    </p:spTree>
    <p:extLst>
      <p:ext uri="{BB962C8B-B14F-4D97-AF65-F5344CB8AC3E}">
        <p14:creationId xmlns:p14="http://schemas.microsoft.com/office/powerpoint/2010/main" val="4068236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3</a:t>
            </a:r>
            <a:endParaRPr lang="zh-CN" altLang="en-US" dirty="0">
              <a:solidFill>
                <a:schemeClr val="tx1"/>
              </a:solidFill>
              <a:cs typeface="+mn-ea"/>
              <a:sym typeface="+mn-lt"/>
            </a:endParaRPr>
          </a:p>
        </p:txBody>
      </p:sp>
      <p:pic>
        <p:nvPicPr>
          <p:cNvPr id="7" name="图片 6">
            <a:extLst>
              <a:ext uri="{FF2B5EF4-FFF2-40B4-BE49-F238E27FC236}">
                <a16:creationId xmlns:a16="http://schemas.microsoft.com/office/drawing/2014/main" id="{6B92F51E-F77B-40DC-B67D-EB43CCA192AD}"/>
              </a:ext>
            </a:extLst>
          </p:cNvPr>
          <p:cNvPicPr>
            <a:picLocks noChangeAspect="1"/>
          </p:cNvPicPr>
          <p:nvPr/>
        </p:nvPicPr>
        <p:blipFill>
          <a:blip r:embed="rId3"/>
          <a:stretch>
            <a:fillRect/>
          </a:stretch>
        </p:blipFill>
        <p:spPr>
          <a:xfrm>
            <a:off x="160083" y="0"/>
            <a:ext cx="11871833" cy="6858000"/>
          </a:xfrm>
          <a:prstGeom prst="rect">
            <a:avLst/>
          </a:prstGeom>
        </p:spPr>
      </p:pic>
    </p:spTree>
    <p:extLst>
      <p:ext uri="{BB962C8B-B14F-4D97-AF65-F5344CB8AC3E}">
        <p14:creationId xmlns:p14="http://schemas.microsoft.com/office/powerpoint/2010/main" val="3933358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3</a:t>
            </a:r>
            <a:endParaRPr lang="zh-CN" altLang="en-US" dirty="0">
              <a:solidFill>
                <a:schemeClr val="tx1"/>
              </a:solidFill>
              <a:cs typeface="+mn-ea"/>
              <a:sym typeface="+mn-lt"/>
            </a:endParaRPr>
          </a:p>
        </p:txBody>
      </p:sp>
      <p:sp>
        <p:nvSpPr>
          <p:cNvPr id="2" name="文本框 1">
            <a:extLst>
              <a:ext uri="{FF2B5EF4-FFF2-40B4-BE49-F238E27FC236}">
                <a16:creationId xmlns:a16="http://schemas.microsoft.com/office/drawing/2014/main" id="{0BF11D6A-8ED9-454F-B597-9DAF64D171BF}"/>
              </a:ext>
            </a:extLst>
          </p:cNvPr>
          <p:cNvSpPr txBox="1"/>
          <p:nvPr/>
        </p:nvSpPr>
        <p:spPr>
          <a:xfrm>
            <a:off x="485567" y="1490933"/>
            <a:ext cx="5500687" cy="1631216"/>
          </a:xfrm>
          <a:prstGeom prst="rect">
            <a:avLst/>
          </a:prstGeom>
          <a:noFill/>
        </p:spPr>
        <p:txBody>
          <a:bodyPr wrap="square" rtlCol="0">
            <a:spAutoFit/>
          </a:bodyPr>
          <a:lstStyle/>
          <a:p>
            <a:r>
              <a:rPr lang="zh-CN" altLang="en-US" sz="2000" dirty="0"/>
              <a:t>网络层：提供</a:t>
            </a:r>
            <a:r>
              <a:rPr lang="zh-CN" altLang="en-US" sz="2000" dirty="0">
                <a:solidFill>
                  <a:srgbClr val="FF0000"/>
                </a:solidFill>
              </a:rPr>
              <a:t>主机</a:t>
            </a:r>
            <a:r>
              <a:rPr lang="zh-CN" altLang="en-US" sz="2000" dirty="0"/>
              <a:t>之间的逻辑通信机制</a:t>
            </a:r>
            <a:endParaRPr lang="en-US" altLang="zh-CN" sz="2000" dirty="0"/>
          </a:p>
          <a:p>
            <a:r>
              <a:rPr lang="zh-CN" altLang="en-US" sz="2000" dirty="0"/>
              <a:t>传输层：提供</a:t>
            </a:r>
            <a:r>
              <a:rPr lang="zh-CN" altLang="en-US" sz="2000" dirty="0">
                <a:solidFill>
                  <a:srgbClr val="FF0000"/>
                </a:solidFill>
              </a:rPr>
              <a:t>应用进程</a:t>
            </a:r>
            <a:r>
              <a:rPr lang="zh-CN" altLang="en-US" sz="2000" dirty="0"/>
              <a:t>之间的逻辑通信机制</a:t>
            </a:r>
          </a:p>
          <a:p>
            <a:r>
              <a:rPr lang="zh-CN" altLang="en-US" sz="2000" dirty="0"/>
              <a:t>▪ 位于网络层之上</a:t>
            </a:r>
          </a:p>
          <a:p>
            <a:r>
              <a:rPr lang="zh-CN" altLang="en-US" sz="2000" dirty="0"/>
              <a:t>▪ 依赖于网络层服务</a:t>
            </a:r>
          </a:p>
          <a:p>
            <a:r>
              <a:rPr lang="zh-CN" altLang="en-US" sz="2000" dirty="0"/>
              <a:t>▪ 对网络层服务进行（可能的）增强</a:t>
            </a:r>
          </a:p>
        </p:txBody>
      </p:sp>
      <p:pic>
        <p:nvPicPr>
          <p:cNvPr id="4" name="图片 3">
            <a:extLst>
              <a:ext uri="{FF2B5EF4-FFF2-40B4-BE49-F238E27FC236}">
                <a16:creationId xmlns:a16="http://schemas.microsoft.com/office/drawing/2014/main" id="{8B2B0296-242D-469F-9FFA-F323BDAF84EC}"/>
              </a:ext>
            </a:extLst>
          </p:cNvPr>
          <p:cNvPicPr>
            <a:picLocks noChangeAspect="1"/>
          </p:cNvPicPr>
          <p:nvPr/>
        </p:nvPicPr>
        <p:blipFill>
          <a:blip r:embed="rId3"/>
          <a:stretch>
            <a:fillRect/>
          </a:stretch>
        </p:blipFill>
        <p:spPr>
          <a:xfrm>
            <a:off x="5986254" y="1328588"/>
            <a:ext cx="5500687" cy="4038479"/>
          </a:xfrm>
          <a:prstGeom prst="rect">
            <a:avLst/>
          </a:prstGeom>
        </p:spPr>
      </p:pic>
      <p:sp>
        <p:nvSpPr>
          <p:cNvPr id="5" name="文本框 4">
            <a:extLst>
              <a:ext uri="{FF2B5EF4-FFF2-40B4-BE49-F238E27FC236}">
                <a16:creationId xmlns:a16="http://schemas.microsoft.com/office/drawing/2014/main" id="{B5BBAE76-2D75-4378-A4C0-56BCA78325FE}"/>
              </a:ext>
            </a:extLst>
          </p:cNvPr>
          <p:cNvSpPr txBox="1"/>
          <p:nvPr/>
        </p:nvSpPr>
        <p:spPr>
          <a:xfrm>
            <a:off x="453272" y="3735851"/>
            <a:ext cx="5565278" cy="1631216"/>
          </a:xfrm>
          <a:prstGeom prst="rect">
            <a:avLst/>
          </a:prstGeom>
          <a:noFill/>
        </p:spPr>
        <p:txBody>
          <a:bodyPr wrap="square" rtlCol="0">
            <a:spAutoFit/>
          </a:bodyPr>
          <a:lstStyle/>
          <a:p>
            <a:r>
              <a:rPr lang="zh-CN" altLang="en-US" sz="2000" dirty="0"/>
              <a:t>无连接分用：</a:t>
            </a:r>
            <a:r>
              <a:rPr lang="en-US" altLang="zh-CN" sz="2000" dirty="0"/>
              <a:t>UDP</a:t>
            </a:r>
            <a:r>
              <a:rPr lang="zh-CN" altLang="en-US" sz="2000" dirty="0"/>
              <a:t>的</a:t>
            </a:r>
            <a:r>
              <a:rPr lang="en-US" altLang="zh-CN" sz="2000" dirty="0"/>
              <a:t>Socket</a:t>
            </a:r>
            <a:r>
              <a:rPr lang="zh-CN" altLang="en-US" sz="2000" dirty="0"/>
              <a:t>二元组</a:t>
            </a:r>
            <a:endParaRPr lang="en-US" altLang="zh-CN" sz="2000" dirty="0"/>
          </a:p>
          <a:p>
            <a:r>
              <a:rPr lang="zh-CN" altLang="en-US" sz="2000" dirty="0"/>
              <a:t>（目的</a:t>
            </a:r>
            <a:r>
              <a:rPr lang="en-US" altLang="zh-CN" sz="2000" dirty="0"/>
              <a:t>IP</a:t>
            </a:r>
            <a:r>
              <a:rPr lang="zh-CN" altLang="en-US" sz="2000" dirty="0"/>
              <a:t>地址，目的端口号）</a:t>
            </a:r>
            <a:endParaRPr lang="en-US" altLang="zh-CN" sz="2000" dirty="0"/>
          </a:p>
          <a:p>
            <a:r>
              <a:rPr lang="zh-CN" altLang="en-US" sz="2000" dirty="0"/>
              <a:t>面向连接的分用：</a:t>
            </a:r>
            <a:r>
              <a:rPr lang="en-US" altLang="zh-CN" sz="2000" dirty="0"/>
              <a:t>TCP</a:t>
            </a:r>
            <a:r>
              <a:rPr lang="zh-CN" altLang="en-US" sz="2000" dirty="0"/>
              <a:t>的</a:t>
            </a:r>
            <a:r>
              <a:rPr lang="en-US" altLang="zh-CN" sz="2000" dirty="0"/>
              <a:t>Socket</a:t>
            </a:r>
            <a:r>
              <a:rPr lang="zh-CN" altLang="en-US" sz="2000" dirty="0"/>
              <a:t>四元组</a:t>
            </a:r>
            <a:endParaRPr lang="en-US" altLang="zh-CN" sz="2000" dirty="0"/>
          </a:p>
          <a:p>
            <a:r>
              <a:rPr lang="zh-CN" altLang="en-US" sz="2000" dirty="0"/>
              <a:t>（源</a:t>
            </a:r>
            <a:r>
              <a:rPr lang="en-US" altLang="zh-CN" sz="2000" dirty="0"/>
              <a:t>IP</a:t>
            </a:r>
            <a:r>
              <a:rPr lang="zh-CN" altLang="en-US" sz="2000" dirty="0"/>
              <a:t>地址，源端口号，目的</a:t>
            </a:r>
            <a:r>
              <a:rPr lang="en-US" altLang="zh-CN" sz="2000" dirty="0"/>
              <a:t>IP</a:t>
            </a:r>
            <a:r>
              <a:rPr lang="zh-CN" altLang="en-US" sz="2000" dirty="0"/>
              <a:t>地址，目的端口号）</a:t>
            </a:r>
          </a:p>
        </p:txBody>
      </p:sp>
    </p:spTree>
    <p:extLst>
      <p:ext uri="{BB962C8B-B14F-4D97-AF65-F5344CB8AC3E}">
        <p14:creationId xmlns:p14="http://schemas.microsoft.com/office/powerpoint/2010/main" val="2417926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3</a:t>
            </a:r>
            <a:endParaRPr lang="zh-CN" altLang="en-US" dirty="0">
              <a:solidFill>
                <a:schemeClr val="tx1"/>
              </a:solidFill>
              <a:cs typeface="+mn-ea"/>
              <a:sym typeface="+mn-lt"/>
            </a:endParaRPr>
          </a:p>
        </p:txBody>
      </p:sp>
      <p:pic>
        <p:nvPicPr>
          <p:cNvPr id="1026" name="Picture 2">
            <a:extLst>
              <a:ext uri="{FF2B5EF4-FFF2-40B4-BE49-F238E27FC236}">
                <a16:creationId xmlns:a16="http://schemas.microsoft.com/office/drawing/2014/main" id="{8065668E-80FD-40DC-8B0B-F745A90209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626" y="911138"/>
            <a:ext cx="5524500" cy="4276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E748A9C-EFA1-492C-A690-06E87DB1C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088" y="1392084"/>
            <a:ext cx="5512410" cy="229215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AEB6A686-BF97-462A-8798-61970CAFC749}"/>
              </a:ext>
            </a:extLst>
          </p:cNvPr>
          <p:cNvSpPr txBox="1"/>
          <p:nvPr/>
        </p:nvSpPr>
        <p:spPr>
          <a:xfrm>
            <a:off x="1784412" y="526740"/>
            <a:ext cx="2938509" cy="738664"/>
          </a:xfrm>
          <a:prstGeom prst="rect">
            <a:avLst/>
          </a:prstGeom>
          <a:noFill/>
        </p:spPr>
        <p:txBody>
          <a:bodyPr wrap="square" rtlCol="0">
            <a:spAutoFit/>
          </a:bodyPr>
          <a:lstStyle/>
          <a:p>
            <a:r>
              <a:rPr lang="en-US" altLang="zh-CN" sz="2400" dirty="0"/>
              <a:t>UDP</a:t>
            </a:r>
            <a:r>
              <a:rPr lang="zh-CN" altLang="en-US" sz="2400" dirty="0"/>
              <a:t>数据报格式</a:t>
            </a:r>
            <a:endParaRPr lang="en-US" altLang="zh-CN" sz="2400" dirty="0"/>
          </a:p>
          <a:p>
            <a:r>
              <a:rPr lang="zh-CN" altLang="en-US" dirty="0"/>
              <a:t>首部至少</a:t>
            </a:r>
            <a:r>
              <a:rPr lang="en-US" altLang="zh-CN" dirty="0"/>
              <a:t>8</a:t>
            </a:r>
            <a:r>
              <a:rPr lang="zh-CN" altLang="en-US" dirty="0"/>
              <a:t>个字节</a:t>
            </a:r>
          </a:p>
        </p:txBody>
      </p:sp>
      <p:sp>
        <p:nvSpPr>
          <p:cNvPr id="3" name="文本框 2">
            <a:extLst>
              <a:ext uri="{FF2B5EF4-FFF2-40B4-BE49-F238E27FC236}">
                <a16:creationId xmlns:a16="http://schemas.microsoft.com/office/drawing/2014/main" id="{13C60989-FC8F-4E7E-8C5C-AC48918A1E12}"/>
              </a:ext>
            </a:extLst>
          </p:cNvPr>
          <p:cNvSpPr txBox="1"/>
          <p:nvPr/>
        </p:nvSpPr>
        <p:spPr>
          <a:xfrm>
            <a:off x="8380521" y="399892"/>
            <a:ext cx="2325950" cy="461665"/>
          </a:xfrm>
          <a:prstGeom prst="rect">
            <a:avLst/>
          </a:prstGeom>
          <a:noFill/>
        </p:spPr>
        <p:txBody>
          <a:bodyPr wrap="square" rtlCol="0">
            <a:spAutoFit/>
          </a:bodyPr>
          <a:lstStyle/>
          <a:p>
            <a:r>
              <a:rPr lang="en-US" altLang="zh-CN" sz="2400" dirty="0"/>
              <a:t>UDP</a:t>
            </a:r>
            <a:r>
              <a:rPr lang="zh-CN" altLang="en-US" sz="2400" dirty="0"/>
              <a:t>校验和</a:t>
            </a:r>
          </a:p>
        </p:txBody>
      </p:sp>
      <p:sp>
        <p:nvSpPr>
          <p:cNvPr id="4" name="文本框 3">
            <a:extLst>
              <a:ext uri="{FF2B5EF4-FFF2-40B4-BE49-F238E27FC236}">
                <a16:creationId xmlns:a16="http://schemas.microsoft.com/office/drawing/2014/main" id="{8A513402-F630-4182-98DF-FC6565B09BE2}"/>
              </a:ext>
            </a:extLst>
          </p:cNvPr>
          <p:cNvSpPr txBox="1"/>
          <p:nvPr/>
        </p:nvSpPr>
        <p:spPr>
          <a:xfrm>
            <a:off x="6196614" y="5450889"/>
            <a:ext cx="5548543" cy="646331"/>
          </a:xfrm>
          <a:prstGeom prst="rect">
            <a:avLst/>
          </a:prstGeom>
          <a:noFill/>
        </p:spPr>
        <p:txBody>
          <a:bodyPr wrap="square" rtlCol="0">
            <a:spAutoFit/>
          </a:bodyPr>
          <a:lstStyle/>
          <a:p>
            <a:r>
              <a:rPr lang="zh-CN" altLang="en-US" dirty="0"/>
              <a:t>通过伪首部，可以检查源端口、目的端口、</a:t>
            </a:r>
            <a:r>
              <a:rPr lang="en-US" altLang="zh-CN" dirty="0"/>
              <a:t>UDP</a:t>
            </a:r>
            <a:r>
              <a:rPr lang="zh-CN" altLang="en-US" dirty="0"/>
              <a:t>数据包的数据部分、源</a:t>
            </a:r>
            <a:r>
              <a:rPr lang="en-US" altLang="zh-CN" dirty="0"/>
              <a:t>IP</a:t>
            </a:r>
            <a:r>
              <a:rPr lang="zh-CN" altLang="en-US" dirty="0"/>
              <a:t>地址和目的</a:t>
            </a:r>
            <a:r>
              <a:rPr lang="en-US" altLang="zh-CN" dirty="0"/>
              <a:t>IP</a:t>
            </a:r>
            <a:r>
              <a:rPr lang="zh-CN" altLang="en-US" dirty="0"/>
              <a:t>地址是否有错误</a:t>
            </a:r>
          </a:p>
        </p:txBody>
      </p:sp>
      <p:pic>
        <p:nvPicPr>
          <p:cNvPr id="6" name="图片 5">
            <a:extLst>
              <a:ext uri="{FF2B5EF4-FFF2-40B4-BE49-F238E27FC236}">
                <a16:creationId xmlns:a16="http://schemas.microsoft.com/office/drawing/2014/main" id="{6A20854F-84A6-4350-B9D1-67C4D6504A69}"/>
              </a:ext>
            </a:extLst>
          </p:cNvPr>
          <p:cNvPicPr>
            <a:picLocks noChangeAspect="1"/>
          </p:cNvPicPr>
          <p:nvPr/>
        </p:nvPicPr>
        <p:blipFill>
          <a:blip r:embed="rId5"/>
          <a:stretch>
            <a:fillRect/>
          </a:stretch>
        </p:blipFill>
        <p:spPr>
          <a:xfrm>
            <a:off x="446843" y="4467189"/>
            <a:ext cx="5548543" cy="1711567"/>
          </a:xfrm>
          <a:prstGeom prst="rect">
            <a:avLst/>
          </a:prstGeom>
        </p:spPr>
      </p:pic>
    </p:spTree>
    <p:extLst>
      <p:ext uri="{BB962C8B-B14F-4D97-AF65-F5344CB8AC3E}">
        <p14:creationId xmlns:p14="http://schemas.microsoft.com/office/powerpoint/2010/main" val="3134790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3</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2CAB0CBC-055A-42BC-8A7A-EC767D485BC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19194" y="1393786"/>
            <a:ext cx="8753611" cy="2654877"/>
          </a:xfrm>
          <a:prstGeom prst="rect">
            <a:avLst/>
          </a:prstGeom>
          <a:noFill/>
          <a:ln>
            <a:noFill/>
          </a:ln>
        </p:spPr>
      </p:pic>
      <p:sp>
        <p:nvSpPr>
          <p:cNvPr id="2" name="文本框 1">
            <a:extLst>
              <a:ext uri="{FF2B5EF4-FFF2-40B4-BE49-F238E27FC236}">
                <a16:creationId xmlns:a16="http://schemas.microsoft.com/office/drawing/2014/main" id="{1EE1DAA8-6151-4119-8DF5-EF9C8345265F}"/>
              </a:ext>
            </a:extLst>
          </p:cNvPr>
          <p:cNvSpPr txBox="1"/>
          <p:nvPr/>
        </p:nvSpPr>
        <p:spPr>
          <a:xfrm>
            <a:off x="5228948" y="630725"/>
            <a:ext cx="3701988" cy="461665"/>
          </a:xfrm>
          <a:prstGeom prst="rect">
            <a:avLst/>
          </a:prstGeom>
          <a:noFill/>
        </p:spPr>
        <p:txBody>
          <a:bodyPr wrap="square" rtlCol="0">
            <a:spAutoFit/>
          </a:bodyPr>
          <a:lstStyle/>
          <a:p>
            <a:r>
              <a:rPr lang="zh-CN" altLang="en-US" sz="2400" dirty="0"/>
              <a:t>滑动窗口协议</a:t>
            </a:r>
          </a:p>
        </p:txBody>
      </p:sp>
      <p:sp>
        <p:nvSpPr>
          <p:cNvPr id="4" name="文本框 3">
            <a:extLst>
              <a:ext uri="{FF2B5EF4-FFF2-40B4-BE49-F238E27FC236}">
                <a16:creationId xmlns:a16="http://schemas.microsoft.com/office/drawing/2014/main" id="{C99CD7E7-D44B-43F6-A7D3-59A95D4AB16D}"/>
              </a:ext>
            </a:extLst>
          </p:cNvPr>
          <p:cNvSpPr txBox="1"/>
          <p:nvPr/>
        </p:nvSpPr>
        <p:spPr>
          <a:xfrm>
            <a:off x="1571346" y="4350059"/>
            <a:ext cx="8753611" cy="1569660"/>
          </a:xfrm>
          <a:prstGeom prst="rect">
            <a:avLst/>
          </a:prstGeom>
          <a:noFill/>
        </p:spPr>
        <p:txBody>
          <a:bodyPr wrap="square" rtlCol="0">
            <a:spAutoFit/>
          </a:bodyPr>
          <a:lstStyle/>
          <a:p>
            <a:r>
              <a:rPr lang="zh-CN" altLang="en-US" dirty="0"/>
              <a:t></a:t>
            </a:r>
            <a:r>
              <a:rPr lang="zh-CN" altLang="en-US" sz="2400" dirty="0"/>
              <a:t>（</a:t>
            </a:r>
            <a:r>
              <a:rPr lang="en-US" altLang="zh-CN" sz="2400" dirty="0"/>
              <a:t>1</a:t>
            </a:r>
            <a:r>
              <a:rPr lang="zh-CN" altLang="en-US" sz="2400" dirty="0"/>
              <a:t>）停止等待协议：发送窗口大小</a:t>
            </a:r>
            <a:r>
              <a:rPr lang="en-US" altLang="zh-CN" sz="2400" dirty="0"/>
              <a:t>=1</a:t>
            </a:r>
            <a:r>
              <a:rPr lang="zh-CN" altLang="en-US" sz="2400" dirty="0"/>
              <a:t>，接收窗口大小</a:t>
            </a:r>
            <a:r>
              <a:rPr lang="en-US" altLang="zh-CN" sz="2400" dirty="0"/>
              <a:t>=1</a:t>
            </a:r>
            <a:r>
              <a:rPr lang="zh-CN" altLang="en-US" sz="2400" dirty="0"/>
              <a:t>；即单帧滑动窗口等于停止</a:t>
            </a:r>
            <a:r>
              <a:rPr lang="en-US" altLang="zh-CN" sz="2400" dirty="0"/>
              <a:t>-</a:t>
            </a:r>
            <a:r>
              <a:rPr lang="zh-CN" altLang="en-US" sz="2400" dirty="0"/>
              <a:t>等待协议</a:t>
            </a:r>
          </a:p>
          <a:p>
            <a:r>
              <a:rPr lang="zh-CN" altLang="en-US" sz="2400" dirty="0"/>
              <a:t>（</a:t>
            </a:r>
            <a:r>
              <a:rPr lang="en-US" altLang="zh-CN" sz="2400" dirty="0"/>
              <a:t>2</a:t>
            </a:r>
            <a:r>
              <a:rPr lang="zh-CN" altLang="en-US" sz="2400" dirty="0"/>
              <a:t>）后退</a:t>
            </a:r>
            <a:r>
              <a:rPr lang="en-US" altLang="zh-CN" sz="2400" dirty="0"/>
              <a:t>N</a:t>
            </a:r>
            <a:r>
              <a:rPr lang="zh-CN" altLang="en-US" sz="2400" dirty="0"/>
              <a:t>帧协议：发送窗口大小</a:t>
            </a:r>
            <a:r>
              <a:rPr lang="en-US" altLang="zh-CN" sz="2400" dirty="0"/>
              <a:t>&gt;1</a:t>
            </a:r>
            <a:r>
              <a:rPr lang="zh-CN" altLang="en-US" sz="2400" dirty="0"/>
              <a:t>，接收窗口大小</a:t>
            </a:r>
            <a:r>
              <a:rPr lang="en-US" altLang="zh-CN" sz="2400" dirty="0"/>
              <a:t>=1</a:t>
            </a:r>
            <a:r>
              <a:rPr lang="zh-CN" altLang="en-US" sz="2400" dirty="0"/>
              <a:t>。</a:t>
            </a:r>
          </a:p>
          <a:p>
            <a:r>
              <a:rPr lang="zh-CN" altLang="en-US" sz="2400" dirty="0"/>
              <a:t>（</a:t>
            </a:r>
            <a:r>
              <a:rPr lang="en-US" altLang="zh-CN" sz="2400" dirty="0"/>
              <a:t>3</a:t>
            </a:r>
            <a:r>
              <a:rPr lang="zh-CN" altLang="en-US" sz="2400" dirty="0"/>
              <a:t>）选择重传协议：发送窗口大小</a:t>
            </a:r>
            <a:r>
              <a:rPr lang="en-US" altLang="zh-CN" sz="2400" dirty="0"/>
              <a:t>&gt;1</a:t>
            </a:r>
            <a:r>
              <a:rPr lang="zh-CN" altLang="en-US" sz="2400" dirty="0"/>
              <a:t>，接收窗口大小</a:t>
            </a:r>
            <a:r>
              <a:rPr lang="en-US" altLang="zh-CN" sz="2400" dirty="0"/>
              <a:t>&gt;1</a:t>
            </a:r>
          </a:p>
        </p:txBody>
      </p:sp>
    </p:spTree>
    <p:extLst>
      <p:ext uri="{BB962C8B-B14F-4D97-AF65-F5344CB8AC3E}">
        <p14:creationId xmlns:p14="http://schemas.microsoft.com/office/powerpoint/2010/main" val="3590955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3</a:t>
            </a:r>
            <a:endParaRPr lang="zh-CN" altLang="en-US" dirty="0">
              <a:solidFill>
                <a:schemeClr val="tx1"/>
              </a:solidFill>
              <a:cs typeface="+mn-ea"/>
              <a:sym typeface="+mn-lt"/>
            </a:endParaRPr>
          </a:p>
        </p:txBody>
      </p:sp>
      <p:sp>
        <p:nvSpPr>
          <p:cNvPr id="5" name="文本框 4">
            <a:extLst>
              <a:ext uri="{FF2B5EF4-FFF2-40B4-BE49-F238E27FC236}">
                <a16:creationId xmlns:a16="http://schemas.microsoft.com/office/drawing/2014/main" id="{BAC00189-C79E-4405-87F2-76F3C52DB565}"/>
              </a:ext>
            </a:extLst>
          </p:cNvPr>
          <p:cNvSpPr txBox="1"/>
          <p:nvPr/>
        </p:nvSpPr>
        <p:spPr>
          <a:xfrm>
            <a:off x="722560" y="3119040"/>
            <a:ext cx="9170633" cy="2862322"/>
          </a:xfrm>
          <a:prstGeom prst="rect">
            <a:avLst/>
          </a:prstGeom>
          <a:noFill/>
        </p:spPr>
        <p:txBody>
          <a:bodyPr wrap="square">
            <a:spAutoFit/>
          </a:bodyPr>
          <a:lstStyle/>
          <a:p>
            <a:r>
              <a:rPr lang="zh-CN" altLang="en-US" sz="2000" dirty="0"/>
              <a:t>（</a:t>
            </a:r>
            <a:r>
              <a:rPr lang="en-US" altLang="zh-CN" sz="2000" dirty="0"/>
              <a:t>1</a:t>
            </a:r>
            <a:r>
              <a:rPr lang="zh-CN" altLang="en-US" sz="2000" dirty="0"/>
              <a:t>）</a:t>
            </a:r>
            <a:r>
              <a:rPr lang="en-US" altLang="zh-CN" sz="2000" dirty="0"/>
              <a:t>ACK</a:t>
            </a:r>
            <a:r>
              <a:rPr lang="zh-CN" altLang="en-US" sz="2000" dirty="0"/>
              <a:t>机制</a:t>
            </a:r>
            <a:r>
              <a:rPr lang="en-US" altLang="zh-CN" sz="2000" dirty="0"/>
              <a:t>: </a:t>
            </a:r>
            <a:r>
              <a:rPr lang="zh-CN" altLang="en-US" sz="2000" dirty="0"/>
              <a:t>发送拥有最高序列号的、已被正确接收的分组的</a:t>
            </a:r>
            <a:r>
              <a:rPr lang="en-US" altLang="zh-CN" sz="2000" dirty="0"/>
              <a:t>ACK</a:t>
            </a:r>
            <a:r>
              <a:rPr lang="zh-CN" altLang="en-US" sz="2000" dirty="0"/>
              <a:t>，采用累计确认方式，比如</a:t>
            </a:r>
            <a:r>
              <a:rPr lang="en-US" altLang="zh-CN" sz="2000" dirty="0"/>
              <a:t>GBN</a:t>
            </a:r>
            <a:r>
              <a:rPr lang="zh-CN" altLang="en-US" sz="2000" dirty="0"/>
              <a:t>返回的</a:t>
            </a:r>
            <a:r>
              <a:rPr lang="en-US" altLang="zh-CN" sz="2000" dirty="0"/>
              <a:t>ACK=3</a:t>
            </a:r>
            <a:r>
              <a:rPr lang="zh-CN" altLang="en-US" sz="2000" dirty="0"/>
              <a:t>，则证明</a:t>
            </a:r>
            <a:r>
              <a:rPr lang="en-US" altLang="zh-CN" sz="2000" dirty="0"/>
              <a:t>3</a:t>
            </a:r>
            <a:r>
              <a:rPr lang="zh-CN" altLang="en-US" sz="2000" dirty="0"/>
              <a:t>报文段和</a:t>
            </a:r>
            <a:r>
              <a:rPr lang="en-US" altLang="zh-CN" sz="2000" dirty="0"/>
              <a:t>3 </a:t>
            </a:r>
            <a:r>
              <a:rPr lang="zh-CN" altLang="en-US" sz="2000" dirty="0"/>
              <a:t>之前的报文段都被正确地接收了</a:t>
            </a:r>
          </a:p>
          <a:p>
            <a:r>
              <a:rPr lang="zh-CN" altLang="en-US" sz="2000" dirty="0"/>
              <a:t>（</a:t>
            </a:r>
            <a:r>
              <a:rPr lang="en-US" altLang="zh-CN" sz="2000" dirty="0"/>
              <a:t>2</a:t>
            </a:r>
            <a:r>
              <a:rPr lang="zh-CN" altLang="en-US" sz="2000" dirty="0"/>
              <a:t>）为分组设置计时器</a:t>
            </a:r>
            <a:r>
              <a:rPr lang="en-US" altLang="zh-CN" sz="2000" dirty="0"/>
              <a:t>(timer)</a:t>
            </a:r>
            <a:r>
              <a:rPr lang="zh-CN" altLang="en-US" sz="2000" dirty="0"/>
              <a:t>，若发生超时</a:t>
            </a:r>
            <a:r>
              <a:rPr lang="en-US" altLang="zh-CN" sz="2000" dirty="0"/>
              <a:t>Timeout(n)</a:t>
            </a:r>
            <a:r>
              <a:rPr lang="zh-CN" altLang="en-US" sz="2000" dirty="0"/>
              <a:t>事件</a:t>
            </a:r>
            <a:r>
              <a:rPr lang="en-US" altLang="zh-CN" sz="2000" dirty="0"/>
              <a:t>: </a:t>
            </a:r>
            <a:r>
              <a:rPr lang="zh-CN" altLang="en-US" sz="2000" dirty="0"/>
              <a:t>重传序列号大于等于</a:t>
            </a:r>
            <a:r>
              <a:rPr lang="en-US" altLang="zh-CN" sz="2000" dirty="0"/>
              <a:t>n</a:t>
            </a:r>
            <a:r>
              <a:rPr lang="zh-CN" altLang="en-US" sz="2000" dirty="0"/>
              <a:t>，还未收到</a:t>
            </a:r>
            <a:r>
              <a:rPr lang="en-US" altLang="zh-CN" sz="2000" dirty="0"/>
              <a:t>ACK</a:t>
            </a:r>
            <a:r>
              <a:rPr lang="zh-CN" altLang="en-US" sz="2000" dirty="0"/>
              <a:t>的所有分组</a:t>
            </a:r>
          </a:p>
          <a:p>
            <a:r>
              <a:rPr lang="zh-CN" altLang="en-US" sz="2000" dirty="0"/>
              <a:t>（</a:t>
            </a:r>
            <a:r>
              <a:rPr lang="en-US" altLang="zh-CN" sz="2000" dirty="0"/>
              <a:t>3</a:t>
            </a:r>
            <a:r>
              <a:rPr lang="zh-CN" altLang="en-US" sz="2000" dirty="0"/>
              <a:t>）对乱序到达的分组：</a:t>
            </a:r>
          </a:p>
          <a:p>
            <a:r>
              <a:rPr lang="zh-CN" altLang="en-US" sz="2000" dirty="0"/>
              <a:t>▪ 直接丢弃➔接收方没有缓存</a:t>
            </a:r>
          </a:p>
          <a:p>
            <a:r>
              <a:rPr lang="zh-CN" altLang="en-US" sz="2000" dirty="0"/>
              <a:t>▪ 重新确认序列号最大的、按序到达的分组</a:t>
            </a:r>
            <a:endParaRPr lang="en-US" altLang="zh-CN" sz="2000" dirty="0"/>
          </a:p>
          <a:p>
            <a:r>
              <a:rPr lang="zh-CN" altLang="en-US" sz="2000" dirty="0"/>
              <a:t>（</a:t>
            </a:r>
            <a:r>
              <a:rPr lang="en-US" altLang="zh-CN" sz="2000" dirty="0"/>
              <a:t>4</a:t>
            </a:r>
            <a:r>
              <a:rPr lang="zh-CN" altLang="en-US" sz="2000" dirty="0"/>
              <a:t>）发送窗口</a:t>
            </a:r>
          </a:p>
        </p:txBody>
      </p:sp>
      <p:graphicFrame>
        <p:nvGraphicFramePr>
          <p:cNvPr id="4" name="对象 3">
            <a:extLst>
              <a:ext uri="{FF2B5EF4-FFF2-40B4-BE49-F238E27FC236}">
                <a16:creationId xmlns:a16="http://schemas.microsoft.com/office/drawing/2014/main" id="{0FAC2ACB-C98B-4E83-B4F0-B41E316C684D}"/>
              </a:ext>
            </a:extLst>
          </p:cNvPr>
          <p:cNvGraphicFramePr>
            <a:graphicFrameLocks noChangeAspect="1"/>
          </p:cNvGraphicFramePr>
          <p:nvPr>
            <p:extLst>
              <p:ext uri="{D42A27DB-BD31-4B8C-83A1-F6EECF244321}">
                <p14:modId xmlns:p14="http://schemas.microsoft.com/office/powerpoint/2010/main" val="4183573947"/>
              </p:ext>
            </p:extLst>
          </p:nvPr>
        </p:nvGraphicFramePr>
        <p:xfrm>
          <a:off x="2628715" y="5608500"/>
          <a:ext cx="2190750" cy="457200"/>
        </p:xfrm>
        <a:graphic>
          <a:graphicData uri="http://schemas.openxmlformats.org/presentationml/2006/ole">
            <mc:AlternateContent xmlns:mc="http://schemas.openxmlformats.org/markup-compatibility/2006">
              <mc:Choice xmlns:v="urn:schemas-microsoft-com:vml" Requires="v">
                <p:oleObj spid="_x0000_s2072" name="AxMath" r:id="rId4" imgW="1095480" imgH="229320" progId="Equation.AxMath">
                  <p:embed/>
                </p:oleObj>
              </mc:Choice>
              <mc:Fallback>
                <p:oleObj name="AxMath" r:id="rId4" imgW="1095480" imgH="229320" progId="Equation.AxMath">
                  <p:embed/>
                  <p:pic>
                    <p:nvPicPr>
                      <p:cNvPr id="0" name=""/>
                      <p:cNvPicPr/>
                      <p:nvPr/>
                    </p:nvPicPr>
                    <p:blipFill>
                      <a:blip r:embed="rId5"/>
                      <a:stretch>
                        <a:fillRect/>
                      </a:stretch>
                    </p:blipFill>
                    <p:spPr>
                      <a:xfrm>
                        <a:off x="2628715" y="5608500"/>
                        <a:ext cx="2190750" cy="457200"/>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CC3113B4-5A26-4FE1-B2C9-4BBEF9149115}"/>
              </a:ext>
            </a:extLst>
          </p:cNvPr>
          <p:cNvPicPr>
            <a:picLocks noChangeAspect="1"/>
          </p:cNvPicPr>
          <p:nvPr/>
        </p:nvPicPr>
        <p:blipFill>
          <a:blip r:embed="rId6"/>
          <a:stretch>
            <a:fillRect/>
          </a:stretch>
        </p:blipFill>
        <p:spPr>
          <a:xfrm>
            <a:off x="994299" y="485980"/>
            <a:ext cx="9067060" cy="2403799"/>
          </a:xfrm>
          <a:prstGeom prst="rect">
            <a:avLst/>
          </a:prstGeom>
        </p:spPr>
      </p:pic>
    </p:spTree>
    <p:extLst>
      <p:ext uri="{BB962C8B-B14F-4D97-AF65-F5344CB8AC3E}">
        <p14:creationId xmlns:p14="http://schemas.microsoft.com/office/powerpoint/2010/main" val="1566087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3</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F0043BAB-41AD-47BC-B69E-D45D21A8E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139" y="959332"/>
            <a:ext cx="9019713" cy="5240395"/>
          </a:xfrm>
          <a:prstGeom prst="rect">
            <a:avLst/>
          </a:prstGeom>
        </p:spPr>
      </p:pic>
    </p:spTree>
    <p:extLst>
      <p:ext uri="{BB962C8B-B14F-4D97-AF65-F5344CB8AC3E}">
        <p14:creationId xmlns:p14="http://schemas.microsoft.com/office/powerpoint/2010/main" val="3755763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EA444C2-9CF6-4DF7-874F-1B29AD3D8063}"/>
              </a:ext>
            </a:extLst>
          </p:cNvPr>
          <p:cNvGrpSpPr/>
          <p:nvPr/>
        </p:nvGrpSpPr>
        <p:grpSpPr>
          <a:xfrm>
            <a:off x="726142" y="1629000"/>
            <a:ext cx="3691218" cy="3600000"/>
            <a:chOff x="726142" y="1629000"/>
            <a:chExt cx="3691218" cy="3600000"/>
          </a:xfrm>
        </p:grpSpPr>
        <p:sp>
          <p:nvSpPr>
            <p:cNvPr id="2" name="矩形 1">
              <a:extLst>
                <a:ext uri="{FF2B5EF4-FFF2-40B4-BE49-F238E27FC236}">
                  <a16:creationId xmlns:a16="http://schemas.microsoft.com/office/drawing/2014/main" id="{C68DCA69-B274-497B-925A-AD9DD8DCDD19}"/>
                </a:ext>
              </a:extLst>
            </p:cNvPr>
            <p:cNvSpPr/>
            <p:nvPr/>
          </p:nvSpPr>
          <p:spPr>
            <a:xfrm>
              <a:off x="726142" y="1629000"/>
              <a:ext cx="3600000" cy="360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useBgFill="1">
          <p:nvSpPr>
            <p:cNvPr id="3" name="矩形 2">
              <a:extLst>
                <a:ext uri="{FF2B5EF4-FFF2-40B4-BE49-F238E27FC236}">
                  <a16:creationId xmlns:a16="http://schemas.microsoft.com/office/drawing/2014/main" id="{AF3D80A6-1D6A-495D-8D0A-7B362D1C9EEA}"/>
                </a:ext>
              </a:extLst>
            </p:cNvPr>
            <p:cNvSpPr>
              <a:spLocks noChangeAspect="1"/>
            </p:cNvSpPr>
            <p:nvPr/>
          </p:nvSpPr>
          <p:spPr>
            <a:xfrm>
              <a:off x="4269442" y="2517961"/>
              <a:ext cx="147918" cy="2205317"/>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sp>
        <p:nvSpPr>
          <p:cNvPr id="5" name="文本框 4">
            <a:extLst>
              <a:ext uri="{FF2B5EF4-FFF2-40B4-BE49-F238E27FC236}">
                <a16:creationId xmlns:a16="http://schemas.microsoft.com/office/drawing/2014/main" id="{94F4CD98-EE1A-4603-88E4-F9DC6035EB92}"/>
              </a:ext>
            </a:extLst>
          </p:cNvPr>
          <p:cNvSpPr txBox="1"/>
          <p:nvPr/>
        </p:nvSpPr>
        <p:spPr>
          <a:xfrm>
            <a:off x="1922478" y="3013501"/>
            <a:ext cx="8047396" cy="830997"/>
          </a:xfrm>
          <a:prstGeom prst="rect">
            <a:avLst/>
          </a:prstGeom>
          <a:noFill/>
        </p:spPr>
        <p:txBody>
          <a:bodyPr wrap="none" rtlCol="0">
            <a:spAutoFit/>
          </a:bodyPr>
          <a:lstStyle/>
          <a:p>
            <a:r>
              <a:rPr lang="en-US" altLang="zh-CN" sz="4800" spc="600" dirty="0">
                <a:solidFill>
                  <a:schemeClr val="accent3"/>
                </a:solidFill>
                <a:cs typeface="+mn-ea"/>
                <a:sym typeface="+mn-lt"/>
              </a:rPr>
              <a:t>PART 1 / </a:t>
            </a:r>
            <a:r>
              <a:rPr lang="zh-CN" altLang="en-US" sz="4800" spc="600" dirty="0">
                <a:solidFill>
                  <a:schemeClr val="accent3"/>
                </a:solidFill>
                <a:cs typeface="+mn-ea"/>
                <a:sym typeface="+mn-lt"/>
              </a:rPr>
              <a:t>计算机网络概述</a:t>
            </a:r>
          </a:p>
        </p:txBody>
      </p:sp>
    </p:spTree>
    <p:extLst>
      <p:ext uri="{BB962C8B-B14F-4D97-AF65-F5344CB8AC3E}">
        <p14:creationId xmlns:p14="http://schemas.microsoft.com/office/powerpoint/2010/main" val="3129591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3</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8A9438B1-A0A0-4924-9C7B-9B0F0BEF3CDD}"/>
              </a:ext>
            </a:extLst>
          </p:cNvPr>
          <p:cNvPicPr>
            <a:picLocks noChangeAspect="1"/>
          </p:cNvPicPr>
          <p:nvPr/>
        </p:nvPicPr>
        <p:blipFill>
          <a:blip r:embed="rId3"/>
          <a:stretch>
            <a:fillRect/>
          </a:stretch>
        </p:blipFill>
        <p:spPr>
          <a:xfrm>
            <a:off x="604703" y="1343139"/>
            <a:ext cx="10696086" cy="1906088"/>
          </a:xfrm>
          <a:prstGeom prst="rect">
            <a:avLst/>
          </a:prstGeom>
        </p:spPr>
      </p:pic>
      <p:sp>
        <p:nvSpPr>
          <p:cNvPr id="4" name="文本框 3">
            <a:extLst>
              <a:ext uri="{FF2B5EF4-FFF2-40B4-BE49-F238E27FC236}">
                <a16:creationId xmlns:a16="http://schemas.microsoft.com/office/drawing/2014/main" id="{F4732645-3874-4F8A-8E41-5FA4D53E7E90}"/>
              </a:ext>
            </a:extLst>
          </p:cNvPr>
          <p:cNvSpPr txBox="1"/>
          <p:nvPr/>
        </p:nvSpPr>
        <p:spPr>
          <a:xfrm>
            <a:off x="604703" y="3595456"/>
            <a:ext cx="10447996" cy="1754326"/>
          </a:xfrm>
          <a:prstGeom prst="rect">
            <a:avLst/>
          </a:prstGeom>
          <a:noFill/>
        </p:spPr>
        <p:txBody>
          <a:bodyPr wrap="square" rtlCol="0">
            <a:spAutoFit/>
          </a:bodyPr>
          <a:lstStyle/>
          <a:p>
            <a:r>
              <a:rPr lang="zh-CN" altLang="en-US" dirty="0"/>
              <a:t>（</a:t>
            </a:r>
            <a:r>
              <a:rPr lang="en-US" altLang="zh-CN" dirty="0"/>
              <a:t>1</a:t>
            </a:r>
            <a:r>
              <a:rPr lang="zh-CN" altLang="en-US" dirty="0"/>
              <a:t>）传输速率一定小于信道带宽</a:t>
            </a:r>
            <a:r>
              <a:rPr lang="en-US" altLang="zh-CN" dirty="0"/>
              <a:t>100Mbps</a:t>
            </a:r>
          </a:p>
          <a:p>
            <a:r>
              <a:rPr lang="zh-CN" altLang="en-US" dirty="0"/>
              <a:t>（</a:t>
            </a:r>
            <a:r>
              <a:rPr lang="en-US" altLang="zh-CN" dirty="0"/>
              <a:t>2</a:t>
            </a:r>
            <a:r>
              <a:rPr lang="zh-CN" altLang="en-US" dirty="0"/>
              <a:t>）考虑甲发送一个数据到接收到它的确认之前，最多能发送多少数据</a:t>
            </a:r>
            <a:endParaRPr lang="en-US" altLang="zh-CN" dirty="0"/>
          </a:p>
          <a:p>
            <a:r>
              <a:rPr lang="zh-CN" altLang="en-US" dirty="0"/>
              <a:t>甲的发送窗口为</a:t>
            </a:r>
            <a:r>
              <a:rPr lang="en-US" altLang="zh-CN" dirty="0"/>
              <a:t>1000</a:t>
            </a:r>
            <a:r>
              <a:rPr lang="zh-CN" altLang="en-US" dirty="0"/>
              <a:t>，说明收到第一个数据的确认之前，最多能发送</a:t>
            </a:r>
            <a:r>
              <a:rPr lang="en-US" altLang="zh-CN" dirty="0"/>
              <a:t>1000</a:t>
            </a:r>
            <a:r>
              <a:rPr lang="zh-CN" altLang="en-US" dirty="0"/>
              <a:t>个数据帧，也就是发送</a:t>
            </a:r>
            <a:r>
              <a:rPr lang="en-US" altLang="zh-CN" dirty="0"/>
              <a:t>1000*1000=1MB</a:t>
            </a:r>
            <a:r>
              <a:rPr lang="zh-CN" altLang="en-US" dirty="0"/>
              <a:t>的内容。</a:t>
            </a:r>
            <a:endParaRPr lang="en-US" altLang="zh-CN" dirty="0"/>
          </a:p>
          <a:p>
            <a:r>
              <a:rPr lang="zh-CN" altLang="en-US" dirty="0"/>
              <a:t>发送第一个帧到接收到它的确认的时间为</a:t>
            </a:r>
            <a:r>
              <a:rPr lang="en-US" altLang="zh-CN" dirty="0"/>
              <a:t>1000B/100Mbps+50ms+50ms=0.10008s</a:t>
            </a:r>
            <a:r>
              <a:rPr lang="zh-CN" altLang="en-US" dirty="0"/>
              <a:t>，此时最大的传输速率为</a:t>
            </a:r>
            <a:r>
              <a:rPr lang="en-US" altLang="zh-CN" dirty="0"/>
              <a:t>1MB/0.10008s=10MB/s=80Mb/s</a:t>
            </a:r>
            <a:r>
              <a:rPr lang="zh-CN" altLang="en-US" dirty="0"/>
              <a:t>，所以答案为</a:t>
            </a:r>
            <a:r>
              <a:rPr lang="en-US" altLang="zh-CN" dirty="0"/>
              <a:t>80Mb/s</a:t>
            </a:r>
          </a:p>
        </p:txBody>
      </p:sp>
      <p:sp>
        <p:nvSpPr>
          <p:cNvPr id="2" name="文本框 1">
            <a:extLst>
              <a:ext uri="{FF2B5EF4-FFF2-40B4-BE49-F238E27FC236}">
                <a16:creationId xmlns:a16="http://schemas.microsoft.com/office/drawing/2014/main" id="{DF985738-8705-4CB7-8E3D-85D8122DCCF8}"/>
              </a:ext>
            </a:extLst>
          </p:cNvPr>
          <p:cNvSpPr txBox="1"/>
          <p:nvPr/>
        </p:nvSpPr>
        <p:spPr>
          <a:xfrm>
            <a:off x="784703" y="5566299"/>
            <a:ext cx="9895134" cy="923330"/>
          </a:xfrm>
          <a:prstGeom prst="rect">
            <a:avLst/>
          </a:prstGeom>
          <a:noFill/>
        </p:spPr>
        <p:txBody>
          <a:bodyPr wrap="square" rtlCol="0">
            <a:spAutoFit/>
          </a:bodyPr>
          <a:lstStyle/>
          <a:p>
            <a:r>
              <a:rPr lang="zh-CN" altLang="en-US" dirty="0"/>
              <a:t>信道利用率：对发送方而言，是指发送方在一个发送周期内，有效的发送数据所需要的时间占整个发送周期的比率。</a:t>
            </a:r>
            <a:endParaRPr lang="en-US" altLang="zh-CN" dirty="0"/>
          </a:p>
          <a:p>
            <a:r>
              <a:rPr lang="zh-CN" altLang="en-US" dirty="0"/>
              <a:t>一个发送周期是指发送方从开始发送数据到收到第一个确认帧为止，称为一个发送周期。</a:t>
            </a:r>
          </a:p>
        </p:txBody>
      </p:sp>
    </p:spTree>
    <p:extLst>
      <p:ext uri="{BB962C8B-B14F-4D97-AF65-F5344CB8AC3E}">
        <p14:creationId xmlns:p14="http://schemas.microsoft.com/office/powerpoint/2010/main" val="338989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3</a:t>
            </a:r>
            <a:endParaRPr lang="zh-CN" altLang="en-US" dirty="0">
              <a:solidFill>
                <a:schemeClr val="tx1"/>
              </a:solidFill>
              <a:cs typeface="+mn-ea"/>
              <a:sym typeface="+mn-lt"/>
            </a:endParaRPr>
          </a:p>
        </p:txBody>
      </p:sp>
      <p:sp>
        <p:nvSpPr>
          <p:cNvPr id="2" name="文本框 1">
            <a:extLst>
              <a:ext uri="{FF2B5EF4-FFF2-40B4-BE49-F238E27FC236}">
                <a16:creationId xmlns:a16="http://schemas.microsoft.com/office/drawing/2014/main" id="{C1710C2E-5330-4477-A257-5B71158FE5B1}"/>
              </a:ext>
            </a:extLst>
          </p:cNvPr>
          <p:cNvSpPr txBox="1"/>
          <p:nvPr/>
        </p:nvSpPr>
        <p:spPr>
          <a:xfrm>
            <a:off x="1313895" y="4749553"/>
            <a:ext cx="8824404" cy="1323439"/>
          </a:xfrm>
          <a:prstGeom prst="rect">
            <a:avLst/>
          </a:prstGeom>
          <a:noFill/>
        </p:spPr>
        <p:txBody>
          <a:bodyPr wrap="square" rtlCol="0">
            <a:spAutoFit/>
          </a:bodyPr>
          <a:lstStyle/>
          <a:p>
            <a:r>
              <a:rPr lang="zh-CN" altLang="en-US" sz="2000" dirty="0"/>
              <a:t>（</a:t>
            </a:r>
            <a:r>
              <a:rPr lang="en-US" altLang="zh-CN" sz="2000" dirty="0"/>
              <a:t>1</a:t>
            </a:r>
            <a:r>
              <a:rPr lang="zh-CN" altLang="en-US" sz="2000" dirty="0"/>
              <a:t>）设置缓存机制：接收方对每个分组单独进行确认，缓存乱序到达的分组，发送方只重传那些没收到</a:t>
            </a:r>
            <a:r>
              <a:rPr lang="en-US" altLang="zh-CN" sz="2000" dirty="0"/>
              <a:t>ACK</a:t>
            </a:r>
            <a:r>
              <a:rPr lang="zh-CN" altLang="en-US" sz="2000" dirty="0"/>
              <a:t>的分组，并为每个分组设置定时器</a:t>
            </a:r>
          </a:p>
          <a:p>
            <a:r>
              <a:rPr lang="zh-CN" altLang="en-US" sz="2000" dirty="0"/>
              <a:t>（</a:t>
            </a:r>
            <a:r>
              <a:rPr lang="en-US" altLang="zh-CN" sz="2000" dirty="0"/>
              <a:t>2</a:t>
            </a:r>
            <a:r>
              <a:rPr lang="zh-CN" altLang="en-US" sz="2000" dirty="0"/>
              <a:t>）发送方窗口：</a:t>
            </a:r>
            <a:r>
              <a:rPr lang="en-US" altLang="zh-CN" sz="2000" dirty="0"/>
              <a:t>N</a:t>
            </a:r>
            <a:r>
              <a:rPr lang="zh-CN" altLang="en-US" sz="2000" dirty="0"/>
              <a:t>个连续的序列号，限制已发送且未确认的分组</a:t>
            </a:r>
            <a:endParaRPr lang="en-US" altLang="zh-CN" sz="2000" dirty="0"/>
          </a:p>
          <a:p>
            <a:r>
              <a:rPr lang="zh-CN" altLang="en-US" sz="2000" dirty="0"/>
              <a:t>（</a:t>
            </a:r>
            <a:r>
              <a:rPr lang="en-US" altLang="zh-CN" sz="2000" dirty="0"/>
              <a:t>3</a:t>
            </a:r>
            <a:r>
              <a:rPr lang="zh-CN" altLang="en-US" sz="2000" dirty="0"/>
              <a:t>）发送窗口</a:t>
            </a:r>
            <a:r>
              <a:rPr lang="en-US" altLang="zh-CN" sz="2000" dirty="0"/>
              <a:t>=</a:t>
            </a:r>
            <a:r>
              <a:rPr lang="zh-CN" altLang="en-US" sz="2000" dirty="0"/>
              <a:t>接收窗口</a:t>
            </a:r>
          </a:p>
        </p:txBody>
      </p:sp>
      <p:pic>
        <p:nvPicPr>
          <p:cNvPr id="4" name="图片 3">
            <a:extLst>
              <a:ext uri="{FF2B5EF4-FFF2-40B4-BE49-F238E27FC236}">
                <a16:creationId xmlns:a16="http://schemas.microsoft.com/office/drawing/2014/main" id="{6647C5E3-7287-4716-9DC7-42F0555B00DD}"/>
              </a:ext>
            </a:extLst>
          </p:cNvPr>
          <p:cNvPicPr/>
          <p:nvPr/>
        </p:nvPicPr>
        <p:blipFill>
          <a:blip r:embed="rId4"/>
          <a:stretch>
            <a:fillRect/>
          </a:stretch>
        </p:blipFill>
        <p:spPr>
          <a:xfrm>
            <a:off x="1521781" y="810725"/>
            <a:ext cx="8616518" cy="3761275"/>
          </a:xfrm>
          <a:prstGeom prst="rect">
            <a:avLst/>
          </a:prstGeom>
        </p:spPr>
      </p:pic>
      <p:graphicFrame>
        <p:nvGraphicFramePr>
          <p:cNvPr id="5" name="对象 4">
            <a:extLst>
              <a:ext uri="{FF2B5EF4-FFF2-40B4-BE49-F238E27FC236}">
                <a16:creationId xmlns:a16="http://schemas.microsoft.com/office/drawing/2014/main" id="{57173495-4EB4-45E9-B2E1-5113C0652CF0}"/>
              </a:ext>
            </a:extLst>
          </p:cNvPr>
          <p:cNvGraphicFramePr>
            <a:graphicFrameLocks noChangeAspect="1"/>
          </p:cNvGraphicFramePr>
          <p:nvPr>
            <p:extLst>
              <p:ext uri="{D42A27DB-BD31-4B8C-83A1-F6EECF244321}">
                <p14:modId xmlns:p14="http://schemas.microsoft.com/office/powerpoint/2010/main" val="3820751906"/>
              </p:ext>
            </p:extLst>
          </p:nvPr>
        </p:nvGraphicFramePr>
        <p:xfrm>
          <a:off x="4360863" y="5680075"/>
          <a:ext cx="2260600" cy="457200"/>
        </p:xfrm>
        <a:graphic>
          <a:graphicData uri="http://schemas.openxmlformats.org/presentationml/2006/ole">
            <mc:AlternateContent xmlns:mc="http://schemas.openxmlformats.org/markup-compatibility/2006">
              <mc:Choice xmlns:v="urn:schemas-microsoft-com:vml" Requires="v">
                <p:oleObj spid="_x0000_s3095" name="AxMath" r:id="rId5" imgW="1130400" imgH="229320" progId="Equation.AxMath">
                  <p:embed/>
                </p:oleObj>
              </mc:Choice>
              <mc:Fallback>
                <p:oleObj name="AxMath" r:id="rId5" imgW="1130400" imgH="229320" progId="Equation.AxMath">
                  <p:embed/>
                  <p:pic>
                    <p:nvPicPr>
                      <p:cNvPr id="4" name="对象 3">
                        <a:extLst>
                          <a:ext uri="{FF2B5EF4-FFF2-40B4-BE49-F238E27FC236}">
                            <a16:creationId xmlns:a16="http://schemas.microsoft.com/office/drawing/2014/main" id="{0FAC2ACB-C98B-4E83-B4F0-B41E316C684D}"/>
                          </a:ext>
                        </a:extLst>
                      </p:cNvPr>
                      <p:cNvPicPr/>
                      <p:nvPr/>
                    </p:nvPicPr>
                    <p:blipFill>
                      <a:blip r:embed="rId6"/>
                      <a:stretch>
                        <a:fillRect/>
                      </a:stretch>
                    </p:blipFill>
                    <p:spPr>
                      <a:xfrm>
                        <a:off x="4360863" y="5680075"/>
                        <a:ext cx="2260600" cy="457200"/>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DB14336C-3199-4235-9416-76060F697C14}"/>
              </a:ext>
            </a:extLst>
          </p:cNvPr>
          <p:cNvSpPr txBox="1"/>
          <p:nvPr/>
        </p:nvSpPr>
        <p:spPr>
          <a:xfrm>
            <a:off x="4971495" y="284777"/>
            <a:ext cx="2885243" cy="461665"/>
          </a:xfrm>
          <a:prstGeom prst="rect">
            <a:avLst/>
          </a:prstGeom>
          <a:noFill/>
        </p:spPr>
        <p:txBody>
          <a:bodyPr wrap="square" rtlCol="0">
            <a:spAutoFit/>
          </a:bodyPr>
          <a:lstStyle/>
          <a:p>
            <a:r>
              <a:rPr lang="en-US" altLang="zh-CN" sz="2400" dirty="0"/>
              <a:t>SR</a:t>
            </a:r>
            <a:r>
              <a:rPr lang="zh-CN" altLang="en-US" sz="2400" dirty="0"/>
              <a:t>滑动窗口</a:t>
            </a:r>
          </a:p>
        </p:txBody>
      </p:sp>
    </p:spTree>
    <p:extLst>
      <p:ext uri="{BB962C8B-B14F-4D97-AF65-F5344CB8AC3E}">
        <p14:creationId xmlns:p14="http://schemas.microsoft.com/office/powerpoint/2010/main" val="3516305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3</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68F6563B-6899-4983-B55F-5C7D45EDE12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228945"/>
            <a:ext cx="8295190" cy="4605266"/>
          </a:xfrm>
          <a:prstGeom prst="rect">
            <a:avLst/>
          </a:prstGeom>
          <a:noFill/>
          <a:ln>
            <a:noFill/>
          </a:ln>
        </p:spPr>
      </p:pic>
      <p:pic>
        <p:nvPicPr>
          <p:cNvPr id="4" name="图片 3">
            <a:extLst>
              <a:ext uri="{FF2B5EF4-FFF2-40B4-BE49-F238E27FC236}">
                <a16:creationId xmlns:a16="http://schemas.microsoft.com/office/drawing/2014/main" id="{8142738B-8C28-4E29-8ACE-A580FDE68319}"/>
              </a:ext>
            </a:extLst>
          </p:cNvPr>
          <p:cNvPicPr>
            <a:picLocks noChangeAspect="1"/>
          </p:cNvPicPr>
          <p:nvPr/>
        </p:nvPicPr>
        <p:blipFill>
          <a:blip r:embed="rId4"/>
          <a:stretch>
            <a:fillRect/>
          </a:stretch>
        </p:blipFill>
        <p:spPr>
          <a:xfrm>
            <a:off x="7395099" y="3862361"/>
            <a:ext cx="4454732" cy="2390070"/>
          </a:xfrm>
          <a:prstGeom prst="rect">
            <a:avLst/>
          </a:prstGeom>
        </p:spPr>
      </p:pic>
      <p:sp>
        <p:nvSpPr>
          <p:cNvPr id="5" name="文本框 4">
            <a:extLst>
              <a:ext uri="{FF2B5EF4-FFF2-40B4-BE49-F238E27FC236}">
                <a16:creationId xmlns:a16="http://schemas.microsoft.com/office/drawing/2014/main" id="{4A187EC7-28DC-4B57-9E3A-BA13D48C0622}"/>
              </a:ext>
            </a:extLst>
          </p:cNvPr>
          <p:cNvSpPr txBox="1"/>
          <p:nvPr/>
        </p:nvSpPr>
        <p:spPr>
          <a:xfrm>
            <a:off x="3258104" y="681557"/>
            <a:ext cx="3657600" cy="461665"/>
          </a:xfrm>
          <a:prstGeom prst="rect">
            <a:avLst/>
          </a:prstGeom>
          <a:noFill/>
        </p:spPr>
        <p:txBody>
          <a:bodyPr wrap="square" rtlCol="0">
            <a:spAutoFit/>
          </a:bodyPr>
          <a:lstStyle/>
          <a:p>
            <a:r>
              <a:rPr lang="en-US" altLang="zh-CN" sz="2400" dirty="0"/>
              <a:t>TCP</a:t>
            </a:r>
            <a:r>
              <a:rPr lang="zh-CN" altLang="en-US" sz="2400" dirty="0"/>
              <a:t>报文段格式</a:t>
            </a:r>
          </a:p>
        </p:txBody>
      </p:sp>
    </p:spTree>
    <p:extLst>
      <p:ext uri="{BB962C8B-B14F-4D97-AF65-F5344CB8AC3E}">
        <p14:creationId xmlns:p14="http://schemas.microsoft.com/office/powerpoint/2010/main" val="3226096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3</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C0C57A90-4609-413B-9763-079E0959C5B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 y="583964"/>
            <a:ext cx="6096000" cy="4875621"/>
          </a:xfrm>
          <a:prstGeom prst="rect">
            <a:avLst/>
          </a:prstGeom>
          <a:noFill/>
          <a:ln>
            <a:solidFill>
              <a:schemeClr val="tx1"/>
            </a:solidFill>
          </a:ln>
        </p:spPr>
      </p:pic>
      <p:pic>
        <p:nvPicPr>
          <p:cNvPr id="4" name="图片 3">
            <a:extLst>
              <a:ext uri="{FF2B5EF4-FFF2-40B4-BE49-F238E27FC236}">
                <a16:creationId xmlns:a16="http://schemas.microsoft.com/office/drawing/2014/main" id="{E0A51A5D-2ECB-44AB-A7BE-132D35F8753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95999" y="539395"/>
            <a:ext cx="6096000" cy="4964760"/>
          </a:xfrm>
          <a:prstGeom prst="rect">
            <a:avLst/>
          </a:prstGeom>
          <a:noFill/>
          <a:ln>
            <a:solidFill>
              <a:schemeClr val="tx1"/>
            </a:solidFill>
          </a:ln>
        </p:spPr>
      </p:pic>
      <p:sp>
        <p:nvSpPr>
          <p:cNvPr id="2" name="文本框 1">
            <a:extLst>
              <a:ext uri="{FF2B5EF4-FFF2-40B4-BE49-F238E27FC236}">
                <a16:creationId xmlns:a16="http://schemas.microsoft.com/office/drawing/2014/main" id="{5E5E9A65-7A86-4E66-9E8C-5CF8477E6627}"/>
              </a:ext>
            </a:extLst>
          </p:cNvPr>
          <p:cNvSpPr txBox="1"/>
          <p:nvPr/>
        </p:nvSpPr>
        <p:spPr>
          <a:xfrm>
            <a:off x="3462291" y="5513033"/>
            <a:ext cx="8194089" cy="1200329"/>
          </a:xfrm>
          <a:prstGeom prst="rect">
            <a:avLst/>
          </a:prstGeom>
          <a:noFill/>
        </p:spPr>
        <p:txBody>
          <a:bodyPr wrap="square" rtlCol="0">
            <a:spAutoFit/>
          </a:bodyPr>
          <a:lstStyle/>
          <a:p>
            <a:r>
              <a:rPr lang="zh-CN" altLang="en-US" dirty="0"/>
              <a:t>为什么客户端关闭连接前要等待</a:t>
            </a:r>
            <a:r>
              <a:rPr lang="en-US" altLang="zh-CN" dirty="0"/>
              <a:t>2MSL</a:t>
            </a:r>
            <a:r>
              <a:rPr lang="zh-CN" altLang="en-US" dirty="0"/>
              <a:t>时间？即</a:t>
            </a:r>
            <a:r>
              <a:rPr lang="en-US" altLang="zh-CN" dirty="0"/>
              <a:t>TIME - WAIT </a:t>
            </a:r>
            <a:r>
              <a:rPr lang="zh-CN" altLang="en-US" dirty="0"/>
              <a:t>状态的作用是什么？</a:t>
            </a:r>
          </a:p>
          <a:p>
            <a:r>
              <a:rPr lang="zh-CN" altLang="en-US" dirty="0"/>
              <a:t>（</a:t>
            </a:r>
            <a:r>
              <a:rPr lang="en-US" altLang="zh-CN" dirty="0"/>
              <a:t>MSL = </a:t>
            </a:r>
            <a:r>
              <a:rPr lang="zh-CN" altLang="en-US" dirty="0"/>
              <a:t>最长报文段寿命（</a:t>
            </a:r>
            <a:r>
              <a:rPr lang="en-US" altLang="zh-CN" dirty="0"/>
              <a:t>Maximum Segment Lifetime</a:t>
            </a:r>
            <a:r>
              <a:rPr lang="zh-CN" altLang="en-US" dirty="0"/>
              <a:t>））</a:t>
            </a:r>
          </a:p>
          <a:p>
            <a:r>
              <a:rPr lang="zh-CN" altLang="en-US" dirty="0"/>
              <a:t>为了保证客户端发送的最后</a:t>
            </a:r>
            <a:r>
              <a:rPr lang="en-US" altLang="zh-CN" dirty="0"/>
              <a:t>1</a:t>
            </a:r>
            <a:r>
              <a:rPr lang="zh-CN" altLang="en-US" dirty="0"/>
              <a:t>个连接释放确认报文能到达服务器，从而使得服务器能正常释放连接。</a:t>
            </a:r>
          </a:p>
        </p:txBody>
      </p:sp>
      <p:sp>
        <p:nvSpPr>
          <p:cNvPr id="5" name="文本框 4">
            <a:extLst>
              <a:ext uri="{FF2B5EF4-FFF2-40B4-BE49-F238E27FC236}">
                <a16:creationId xmlns:a16="http://schemas.microsoft.com/office/drawing/2014/main" id="{51DC5725-2D38-4F64-A070-7473FE087128}"/>
              </a:ext>
            </a:extLst>
          </p:cNvPr>
          <p:cNvSpPr txBox="1"/>
          <p:nvPr/>
        </p:nvSpPr>
        <p:spPr>
          <a:xfrm>
            <a:off x="2663301" y="204187"/>
            <a:ext cx="3160450" cy="369332"/>
          </a:xfrm>
          <a:prstGeom prst="rect">
            <a:avLst/>
          </a:prstGeom>
          <a:noFill/>
        </p:spPr>
        <p:txBody>
          <a:bodyPr wrap="square" rtlCol="0">
            <a:spAutoFit/>
          </a:bodyPr>
          <a:lstStyle/>
          <a:p>
            <a:r>
              <a:rPr lang="en-US" altLang="zh-CN" dirty="0"/>
              <a:t>TCP</a:t>
            </a:r>
            <a:r>
              <a:rPr lang="zh-CN" altLang="en-US" dirty="0"/>
              <a:t>三次握手</a:t>
            </a:r>
          </a:p>
        </p:txBody>
      </p:sp>
      <p:sp>
        <p:nvSpPr>
          <p:cNvPr id="6" name="文本框 5">
            <a:extLst>
              <a:ext uri="{FF2B5EF4-FFF2-40B4-BE49-F238E27FC236}">
                <a16:creationId xmlns:a16="http://schemas.microsoft.com/office/drawing/2014/main" id="{42C25D70-88EC-49D7-A9ED-AFA0F71E8B37}"/>
              </a:ext>
            </a:extLst>
          </p:cNvPr>
          <p:cNvSpPr txBox="1"/>
          <p:nvPr/>
        </p:nvSpPr>
        <p:spPr>
          <a:xfrm>
            <a:off x="8176334" y="178941"/>
            <a:ext cx="2405849" cy="369332"/>
          </a:xfrm>
          <a:prstGeom prst="rect">
            <a:avLst/>
          </a:prstGeom>
          <a:noFill/>
        </p:spPr>
        <p:txBody>
          <a:bodyPr wrap="square" rtlCol="0">
            <a:spAutoFit/>
          </a:bodyPr>
          <a:lstStyle/>
          <a:p>
            <a:r>
              <a:rPr lang="en-US" altLang="zh-CN" dirty="0"/>
              <a:t>TCP</a:t>
            </a:r>
            <a:r>
              <a:rPr lang="zh-CN" altLang="en-US" dirty="0"/>
              <a:t>四次挥手</a:t>
            </a:r>
          </a:p>
        </p:txBody>
      </p:sp>
    </p:spTree>
    <p:extLst>
      <p:ext uri="{BB962C8B-B14F-4D97-AF65-F5344CB8AC3E}">
        <p14:creationId xmlns:p14="http://schemas.microsoft.com/office/powerpoint/2010/main" val="1122250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3</a:t>
            </a:r>
            <a:endParaRPr lang="zh-CN" altLang="en-US" dirty="0">
              <a:solidFill>
                <a:schemeClr val="tx1"/>
              </a:solidFill>
              <a:cs typeface="+mn-ea"/>
              <a:sym typeface="+mn-lt"/>
            </a:endParaRPr>
          </a:p>
        </p:txBody>
      </p:sp>
      <p:sp>
        <p:nvSpPr>
          <p:cNvPr id="2" name="文本框 1">
            <a:extLst>
              <a:ext uri="{FF2B5EF4-FFF2-40B4-BE49-F238E27FC236}">
                <a16:creationId xmlns:a16="http://schemas.microsoft.com/office/drawing/2014/main" id="{7EF203DF-C6B1-4308-B6FE-3EBD1AE51C70}"/>
              </a:ext>
            </a:extLst>
          </p:cNvPr>
          <p:cNvSpPr txBox="1"/>
          <p:nvPr/>
        </p:nvSpPr>
        <p:spPr>
          <a:xfrm>
            <a:off x="1651246" y="1705451"/>
            <a:ext cx="7856738" cy="3785652"/>
          </a:xfrm>
          <a:prstGeom prst="rect">
            <a:avLst/>
          </a:prstGeom>
          <a:noFill/>
        </p:spPr>
        <p:txBody>
          <a:bodyPr wrap="square" rtlCol="0">
            <a:spAutoFit/>
          </a:bodyPr>
          <a:lstStyle/>
          <a:p>
            <a:r>
              <a:rPr lang="zh-CN" altLang="en-US" sz="2000" dirty="0">
                <a:solidFill>
                  <a:srgbClr val="FF0000"/>
                </a:solidFill>
              </a:rPr>
              <a:t>流量控制：</a:t>
            </a:r>
            <a:r>
              <a:rPr lang="zh-CN" altLang="en-US" sz="2000" dirty="0"/>
              <a:t>消除发送方发送速率过快使接收方缓存区溢出的可能性</a:t>
            </a:r>
            <a:endParaRPr lang="en-US" altLang="zh-CN" sz="2000" dirty="0"/>
          </a:p>
          <a:p>
            <a:r>
              <a:rPr lang="zh-CN" altLang="en-US" sz="2000" dirty="0">
                <a:solidFill>
                  <a:srgbClr val="FF0000"/>
                </a:solidFill>
              </a:rPr>
              <a:t>拥塞控制：</a:t>
            </a:r>
            <a:r>
              <a:rPr lang="zh-CN" altLang="en-US" sz="2000" dirty="0"/>
              <a:t>防止过多的数据注入网络，保证网络中的路由器或链路不致过载</a:t>
            </a:r>
            <a:endParaRPr lang="en-US" altLang="zh-CN" sz="2000" dirty="0"/>
          </a:p>
          <a:p>
            <a:r>
              <a:rPr lang="zh-CN" altLang="en-US" sz="2000" dirty="0">
                <a:solidFill>
                  <a:srgbClr val="FF0000"/>
                </a:solidFill>
              </a:rPr>
              <a:t>两者区别：</a:t>
            </a:r>
            <a:r>
              <a:rPr lang="zh-CN" altLang="en-US" sz="2000" dirty="0"/>
              <a:t>拥塞控制是让网络能够承载现有的网络负荷，是一个全局性的过程，设计所有主机路由器等；而流量控制是指点对点的通信量的控制。</a:t>
            </a:r>
            <a:endParaRPr lang="en-US" altLang="zh-CN" sz="2000" dirty="0"/>
          </a:p>
          <a:p>
            <a:endParaRPr lang="en-US" altLang="zh-CN" sz="2000" dirty="0"/>
          </a:p>
          <a:p>
            <a:r>
              <a:rPr lang="zh-CN" altLang="en-US" sz="2000" dirty="0"/>
              <a:t>接收窗口</a:t>
            </a:r>
            <a:r>
              <a:rPr lang="en-US" altLang="zh-CN" sz="2000" dirty="0" err="1"/>
              <a:t>rwnd</a:t>
            </a:r>
            <a:r>
              <a:rPr lang="zh-CN" altLang="en-US" sz="2000" dirty="0"/>
              <a:t>：接收方根据目前接收缓存大小所许诺的最新窗口值，反应接收方的容量。</a:t>
            </a:r>
            <a:endParaRPr lang="en-US" altLang="zh-CN" sz="2000" dirty="0"/>
          </a:p>
          <a:p>
            <a:r>
              <a:rPr lang="zh-CN" altLang="en-US" sz="2000" dirty="0"/>
              <a:t>拥塞窗口</a:t>
            </a:r>
            <a:r>
              <a:rPr lang="en-US" altLang="zh-CN" sz="2000" dirty="0" err="1"/>
              <a:t>cwnd</a:t>
            </a:r>
            <a:r>
              <a:rPr lang="zh-CN" altLang="en-US" sz="2000" dirty="0"/>
              <a:t>：发送发根据自己估算的网络拥塞程度而设置的窗口值，反应网络的当前容量。</a:t>
            </a:r>
            <a:endParaRPr lang="en-US" altLang="zh-CN" sz="2000" dirty="0"/>
          </a:p>
          <a:p>
            <a:r>
              <a:rPr lang="zh-CN" altLang="en-US" sz="2000" dirty="0"/>
              <a:t>发送窗口的上限值</a:t>
            </a:r>
            <a:r>
              <a:rPr lang="en-US" altLang="zh-CN" sz="2000" dirty="0"/>
              <a:t>=min{</a:t>
            </a:r>
            <a:r>
              <a:rPr lang="en-US" altLang="zh-CN" sz="2000" dirty="0" err="1"/>
              <a:t>rwnd</a:t>
            </a:r>
            <a:r>
              <a:rPr lang="zh-CN" altLang="en-US" sz="2000" dirty="0"/>
              <a:t>，</a:t>
            </a:r>
            <a:r>
              <a:rPr lang="en-US" altLang="zh-CN" sz="2000" dirty="0" err="1"/>
              <a:t>cwnd</a:t>
            </a:r>
            <a:r>
              <a:rPr lang="en-US" altLang="zh-CN" sz="2000" dirty="0"/>
              <a:t>}</a:t>
            </a:r>
            <a:endParaRPr lang="zh-CN" altLang="en-US" sz="2000" dirty="0"/>
          </a:p>
        </p:txBody>
      </p:sp>
      <p:sp>
        <p:nvSpPr>
          <p:cNvPr id="3" name="文本框 2">
            <a:extLst>
              <a:ext uri="{FF2B5EF4-FFF2-40B4-BE49-F238E27FC236}">
                <a16:creationId xmlns:a16="http://schemas.microsoft.com/office/drawing/2014/main" id="{CA507616-17DF-4FDB-9187-01B165CD8D68}"/>
              </a:ext>
            </a:extLst>
          </p:cNvPr>
          <p:cNvSpPr txBox="1"/>
          <p:nvPr/>
        </p:nvSpPr>
        <p:spPr>
          <a:xfrm>
            <a:off x="3888419" y="981438"/>
            <a:ext cx="4980373" cy="461665"/>
          </a:xfrm>
          <a:prstGeom prst="rect">
            <a:avLst/>
          </a:prstGeom>
          <a:noFill/>
        </p:spPr>
        <p:txBody>
          <a:bodyPr wrap="square" rtlCol="0">
            <a:spAutoFit/>
          </a:bodyPr>
          <a:lstStyle/>
          <a:p>
            <a:r>
              <a:rPr lang="en-US" altLang="zh-CN" sz="2400" dirty="0"/>
              <a:t>TCP</a:t>
            </a:r>
            <a:r>
              <a:rPr lang="zh-CN" altLang="en-US" sz="2400" dirty="0"/>
              <a:t>流量控制和拥塞控制</a:t>
            </a:r>
          </a:p>
        </p:txBody>
      </p:sp>
    </p:spTree>
    <p:extLst>
      <p:ext uri="{BB962C8B-B14F-4D97-AF65-F5344CB8AC3E}">
        <p14:creationId xmlns:p14="http://schemas.microsoft.com/office/powerpoint/2010/main" val="2062983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3</a:t>
            </a:r>
            <a:endParaRPr lang="zh-CN" altLang="en-US" dirty="0">
              <a:solidFill>
                <a:schemeClr val="tx1"/>
              </a:solidFill>
              <a:cs typeface="+mn-ea"/>
              <a:sym typeface="+mn-lt"/>
            </a:endParaRPr>
          </a:p>
        </p:txBody>
      </p:sp>
      <p:sp>
        <p:nvSpPr>
          <p:cNvPr id="2" name="文本框 1">
            <a:extLst>
              <a:ext uri="{FF2B5EF4-FFF2-40B4-BE49-F238E27FC236}">
                <a16:creationId xmlns:a16="http://schemas.microsoft.com/office/drawing/2014/main" id="{CD781382-ACBC-4B2F-A822-F0CE4E709144}"/>
              </a:ext>
            </a:extLst>
          </p:cNvPr>
          <p:cNvSpPr txBox="1"/>
          <p:nvPr/>
        </p:nvSpPr>
        <p:spPr>
          <a:xfrm>
            <a:off x="935369" y="4421079"/>
            <a:ext cx="10321262" cy="1477328"/>
          </a:xfrm>
          <a:prstGeom prst="rect">
            <a:avLst/>
          </a:prstGeom>
          <a:noFill/>
        </p:spPr>
        <p:txBody>
          <a:bodyPr wrap="square" rtlCol="0">
            <a:spAutoFit/>
          </a:bodyPr>
          <a:lstStyle/>
          <a:p>
            <a:r>
              <a:rPr lang="zh-CN" altLang="en-US" dirty="0"/>
              <a:t>慢开始原理：当主机开始发送数据时，由小到大逐渐增大拥塞窗口数值（即发送窗口数值），从而由小到大指数增大发送报文段。</a:t>
            </a:r>
            <a:endParaRPr lang="en-US" altLang="zh-CN" dirty="0"/>
          </a:p>
          <a:p>
            <a:r>
              <a:rPr lang="zh-CN" altLang="en-US" dirty="0"/>
              <a:t>慢开始的“慢”指：一开始发送报文段时拥塞窗口（</a:t>
            </a:r>
            <a:r>
              <a:rPr lang="en-US" altLang="zh-CN" dirty="0" err="1"/>
              <a:t>cwnd</a:t>
            </a:r>
            <a:r>
              <a:rPr lang="zh-CN" altLang="en-US" dirty="0"/>
              <a:t>）设置得较小（为</a:t>
            </a:r>
            <a:r>
              <a:rPr lang="en-US" altLang="zh-CN" dirty="0"/>
              <a:t>1</a:t>
            </a:r>
            <a:r>
              <a:rPr lang="zh-CN" altLang="en-US" dirty="0"/>
              <a:t>），使得发送方在开始时只发送一个报文段（目的是试探一下网络的拥塞情况），并不是指拥塞窗口（</a:t>
            </a:r>
            <a:r>
              <a:rPr lang="en-US" altLang="zh-CN" dirty="0" err="1"/>
              <a:t>cwnd</a:t>
            </a:r>
            <a:r>
              <a:rPr lang="zh-CN" altLang="en-US" dirty="0"/>
              <a:t>）的增长速率慢。</a:t>
            </a:r>
          </a:p>
          <a:p>
            <a:endParaRPr lang="zh-CN" altLang="en-US" dirty="0"/>
          </a:p>
        </p:txBody>
      </p:sp>
      <p:pic>
        <p:nvPicPr>
          <p:cNvPr id="5" name="图片 4">
            <a:extLst>
              <a:ext uri="{FF2B5EF4-FFF2-40B4-BE49-F238E27FC236}">
                <a16:creationId xmlns:a16="http://schemas.microsoft.com/office/drawing/2014/main" id="{F5C6EFE3-C927-42C9-B528-23814393A80E}"/>
              </a:ext>
            </a:extLst>
          </p:cNvPr>
          <p:cNvPicPr>
            <a:picLocks noChangeAspect="1"/>
          </p:cNvPicPr>
          <p:nvPr/>
        </p:nvPicPr>
        <p:blipFill>
          <a:blip r:embed="rId3"/>
          <a:stretch>
            <a:fillRect/>
          </a:stretch>
        </p:blipFill>
        <p:spPr>
          <a:xfrm>
            <a:off x="2689933" y="329711"/>
            <a:ext cx="7119891" cy="3465768"/>
          </a:xfrm>
          <a:prstGeom prst="rect">
            <a:avLst/>
          </a:prstGeom>
        </p:spPr>
      </p:pic>
    </p:spTree>
    <p:extLst>
      <p:ext uri="{BB962C8B-B14F-4D97-AF65-F5344CB8AC3E}">
        <p14:creationId xmlns:p14="http://schemas.microsoft.com/office/powerpoint/2010/main" val="1200094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3</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442952DE-11E6-4917-A5E5-7AAD36339351}"/>
              </a:ext>
            </a:extLst>
          </p:cNvPr>
          <p:cNvPicPr>
            <a:picLocks noChangeAspect="1"/>
          </p:cNvPicPr>
          <p:nvPr/>
        </p:nvPicPr>
        <p:blipFill>
          <a:blip r:embed="rId3"/>
          <a:stretch>
            <a:fillRect/>
          </a:stretch>
        </p:blipFill>
        <p:spPr>
          <a:xfrm>
            <a:off x="2279847" y="266741"/>
            <a:ext cx="7486621" cy="3292504"/>
          </a:xfrm>
          <a:prstGeom prst="rect">
            <a:avLst/>
          </a:prstGeom>
        </p:spPr>
      </p:pic>
      <p:pic>
        <p:nvPicPr>
          <p:cNvPr id="5" name="图片 4">
            <a:extLst>
              <a:ext uri="{FF2B5EF4-FFF2-40B4-BE49-F238E27FC236}">
                <a16:creationId xmlns:a16="http://schemas.microsoft.com/office/drawing/2014/main" id="{846D35C5-4B45-41E8-B5B1-BAD49131DEAB}"/>
              </a:ext>
            </a:extLst>
          </p:cNvPr>
          <p:cNvPicPr>
            <a:picLocks noChangeAspect="1"/>
          </p:cNvPicPr>
          <p:nvPr/>
        </p:nvPicPr>
        <p:blipFill>
          <a:blip r:embed="rId4"/>
          <a:stretch>
            <a:fillRect/>
          </a:stretch>
        </p:blipFill>
        <p:spPr>
          <a:xfrm>
            <a:off x="784703" y="3559245"/>
            <a:ext cx="3423352" cy="3097319"/>
          </a:xfrm>
          <a:prstGeom prst="rect">
            <a:avLst/>
          </a:prstGeom>
        </p:spPr>
      </p:pic>
      <p:pic>
        <p:nvPicPr>
          <p:cNvPr id="7" name="图片 6">
            <a:extLst>
              <a:ext uri="{FF2B5EF4-FFF2-40B4-BE49-F238E27FC236}">
                <a16:creationId xmlns:a16="http://schemas.microsoft.com/office/drawing/2014/main" id="{C667602D-317C-4688-A4A4-59736A649CCA}"/>
              </a:ext>
            </a:extLst>
          </p:cNvPr>
          <p:cNvPicPr>
            <a:picLocks noChangeAspect="1"/>
          </p:cNvPicPr>
          <p:nvPr/>
        </p:nvPicPr>
        <p:blipFill>
          <a:blip r:embed="rId5"/>
          <a:stretch>
            <a:fillRect/>
          </a:stretch>
        </p:blipFill>
        <p:spPr>
          <a:xfrm>
            <a:off x="5948039" y="4197549"/>
            <a:ext cx="5141002" cy="1861397"/>
          </a:xfrm>
          <a:prstGeom prst="rect">
            <a:avLst/>
          </a:prstGeom>
        </p:spPr>
      </p:pic>
    </p:spTree>
    <p:extLst>
      <p:ext uri="{BB962C8B-B14F-4D97-AF65-F5344CB8AC3E}">
        <p14:creationId xmlns:p14="http://schemas.microsoft.com/office/powerpoint/2010/main" val="468529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3</a:t>
            </a:r>
            <a:endParaRPr lang="zh-CN" altLang="en-US" dirty="0">
              <a:solidFill>
                <a:schemeClr val="tx1"/>
              </a:solidFill>
              <a:cs typeface="+mn-ea"/>
              <a:sym typeface="+mn-lt"/>
            </a:endParaRPr>
          </a:p>
        </p:txBody>
      </p:sp>
      <p:pic>
        <p:nvPicPr>
          <p:cNvPr id="4098" name="Picture 2" descr="在这里插入图片描述">
            <a:extLst>
              <a:ext uri="{FF2B5EF4-FFF2-40B4-BE49-F238E27FC236}">
                <a16:creationId xmlns:a16="http://schemas.microsoft.com/office/drawing/2014/main" id="{1AD3957B-3D5E-4448-9620-4C371A31A6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703" y="1627387"/>
            <a:ext cx="11049255" cy="119571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CAF6203-FAE2-4D38-99F2-0E75B890EE2E}"/>
              </a:ext>
            </a:extLst>
          </p:cNvPr>
          <p:cNvSpPr txBox="1"/>
          <p:nvPr/>
        </p:nvSpPr>
        <p:spPr>
          <a:xfrm>
            <a:off x="1189608" y="3472999"/>
            <a:ext cx="8451542" cy="1938992"/>
          </a:xfrm>
          <a:prstGeom prst="rect">
            <a:avLst/>
          </a:prstGeom>
          <a:noFill/>
        </p:spPr>
        <p:txBody>
          <a:bodyPr wrap="square" rtlCol="0">
            <a:spAutoFit/>
          </a:bodyPr>
          <a:lstStyle/>
          <a:p>
            <a:r>
              <a:rPr lang="en-US" altLang="zh-CN" sz="2000" dirty="0"/>
              <a:t>1</a:t>
            </a:r>
            <a:r>
              <a:rPr lang="zh-CN" altLang="en-US" sz="2000" dirty="0"/>
              <a:t>、把慢开始的门限值设为当前窗口的一半，即</a:t>
            </a:r>
            <a:r>
              <a:rPr lang="en-US" altLang="zh-CN" sz="2000" dirty="0" err="1"/>
              <a:t>ssthresh</a:t>
            </a:r>
            <a:r>
              <a:rPr lang="en-US" altLang="zh-CN" sz="2000" dirty="0"/>
              <a:t>=1/2 *8KB=4KB</a:t>
            </a:r>
          </a:p>
          <a:p>
            <a:r>
              <a:rPr lang="en-US" altLang="zh-CN" sz="2000" dirty="0"/>
              <a:t>2</a:t>
            </a:r>
            <a:r>
              <a:rPr lang="zh-CN" altLang="en-US" sz="2000" dirty="0"/>
              <a:t>、把拥塞窗口</a:t>
            </a:r>
            <a:r>
              <a:rPr lang="en-US" altLang="zh-CN" sz="2000" dirty="0" err="1"/>
              <a:t>cwnd</a:t>
            </a:r>
            <a:r>
              <a:rPr lang="zh-CN" altLang="en-US" sz="2000" dirty="0"/>
              <a:t>设置为</a:t>
            </a:r>
            <a:r>
              <a:rPr lang="en-US" altLang="zh-CN" sz="2000" dirty="0"/>
              <a:t>1</a:t>
            </a:r>
            <a:r>
              <a:rPr lang="zh-CN" altLang="en-US" sz="2000" dirty="0"/>
              <a:t>个最大报文段</a:t>
            </a:r>
            <a:r>
              <a:rPr lang="en-US" altLang="zh-CN" sz="2000" dirty="0"/>
              <a:t>MSS</a:t>
            </a:r>
            <a:r>
              <a:rPr lang="zh-CN" altLang="en-US" sz="2000" dirty="0"/>
              <a:t>大小</a:t>
            </a:r>
            <a:endParaRPr lang="en-US" altLang="zh-CN" sz="2000" dirty="0"/>
          </a:p>
          <a:p>
            <a:r>
              <a:rPr lang="en-US" altLang="zh-CN" sz="2000" dirty="0"/>
              <a:t>3</a:t>
            </a:r>
            <a:r>
              <a:rPr lang="zh-CN" altLang="en-US" sz="2000" dirty="0"/>
              <a:t>、再次从慢启动阶段开始。发生拥塞后开始慢启动 </a:t>
            </a:r>
            <a:r>
              <a:rPr lang="en-US" altLang="zh-CN" sz="2000" dirty="0" err="1"/>
              <a:t>cwnd</a:t>
            </a:r>
            <a:r>
              <a:rPr lang="en-US" altLang="zh-CN" sz="2000" dirty="0"/>
              <a:t>=1KB</a:t>
            </a:r>
            <a:r>
              <a:rPr lang="zh-CN" altLang="en-US" sz="2000" dirty="0"/>
              <a:t>，之后呈指数增长</a:t>
            </a:r>
            <a:endParaRPr lang="en-US" altLang="zh-CN" sz="2000" dirty="0"/>
          </a:p>
          <a:p>
            <a:r>
              <a:rPr lang="zh-CN" altLang="en-US" sz="2000" dirty="0"/>
              <a:t>经历</a:t>
            </a:r>
            <a:r>
              <a:rPr lang="en-US" altLang="zh-CN" sz="2000" dirty="0"/>
              <a:t>10</a:t>
            </a:r>
            <a:r>
              <a:rPr lang="zh-CN" altLang="en-US" sz="2000" dirty="0"/>
              <a:t>个</a:t>
            </a:r>
            <a:r>
              <a:rPr lang="en-US" altLang="zh-CN" sz="2000" dirty="0"/>
              <a:t>RTT</a:t>
            </a:r>
            <a:r>
              <a:rPr lang="zh-CN" altLang="en-US" sz="2000" dirty="0"/>
              <a:t>后，拥塞窗口大小依次为</a:t>
            </a:r>
            <a:r>
              <a:rPr lang="en-US" altLang="zh-CN" sz="2000" dirty="0"/>
              <a:t>2,4,5,6,7,8,9,10,11,12</a:t>
            </a:r>
          </a:p>
          <a:p>
            <a:r>
              <a:rPr lang="en-US" altLang="zh-CN" sz="2000" dirty="0"/>
              <a:t>4</a:t>
            </a:r>
            <a:r>
              <a:rPr lang="zh-CN" altLang="en-US" sz="2000" dirty="0"/>
              <a:t>、发送窗口取拥塞窗口和接收窗口的最小值，所以是</a:t>
            </a:r>
            <a:r>
              <a:rPr lang="en-US" altLang="zh-CN" sz="2000" dirty="0"/>
              <a:t>10KB</a:t>
            </a:r>
          </a:p>
        </p:txBody>
      </p:sp>
    </p:spTree>
    <p:extLst>
      <p:ext uri="{BB962C8B-B14F-4D97-AF65-F5344CB8AC3E}">
        <p14:creationId xmlns:p14="http://schemas.microsoft.com/office/powerpoint/2010/main" val="208362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EA444C2-9CF6-4DF7-874F-1B29AD3D8063}"/>
              </a:ext>
            </a:extLst>
          </p:cNvPr>
          <p:cNvGrpSpPr/>
          <p:nvPr/>
        </p:nvGrpSpPr>
        <p:grpSpPr>
          <a:xfrm>
            <a:off x="726142" y="1629000"/>
            <a:ext cx="3691218" cy="3600000"/>
            <a:chOff x="726142" y="1629000"/>
            <a:chExt cx="3691218" cy="3600000"/>
          </a:xfrm>
        </p:grpSpPr>
        <p:sp>
          <p:nvSpPr>
            <p:cNvPr id="2" name="矩形 1">
              <a:extLst>
                <a:ext uri="{FF2B5EF4-FFF2-40B4-BE49-F238E27FC236}">
                  <a16:creationId xmlns:a16="http://schemas.microsoft.com/office/drawing/2014/main" id="{C68DCA69-B274-497B-925A-AD9DD8DCDD19}"/>
                </a:ext>
              </a:extLst>
            </p:cNvPr>
            <p:cNvSpPr/>
            <p:nvPr/>
          </p:nvSpPr>
          <p:spPr>
            <a:xfrm>
              <a:off x="726142" y="1629000"/>
              <a:ext cx="3600000" cy="360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useBgFill="1">
          <p:nvSpPr>
            <p:cNvPr id="3" name="矩形 2">
              <a:extLst>
                <a:ext uri="{FF2B5EF4-FFF2-40B4-BE49-F238E27FC236}">
                  <a16:creationId xmlns:a16="http://schemas.microsoft.com/office/drawing/2014/main" id="{AF3D80A6-1D6A-495D-8D0A-7B362D1C9EEA}"/>
                </a:ext>
              </a:extLst>
            </p:cNvPr>
            <p:cNvSpPr>
              <a:spLocks noChangeAspect="1"/>
            </p:cNvSpPr>
            <p:nvPr/>
          </p:nvSpPr>
          <p:spPr>
            <a:xfrm>
              <a:off x="4269442" y="2517961"/>
              <a:ext cx="147918" cy="2205317"/>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sp>
        <p:nvSpPr>
          <p:cNvPr id="5" name="文本框 4">
            <a:extLst>
              <a:ext uri="{FF2B5EF4-FFF2-40B4-BE49-F238E27FC236}">
                <a16:creationId xmlns:a16="http://schemas.microsoft.com/office/drawing/2014/main" id="{94F4CD98-EE1A-4603-88E4-F9DC6035EB92}"/>
              </a:ext>
            </a:extLst>
          </p:cNvPr>
          <p:cNvSpPr txBox="1"/>
          <p:nvPr/>
        </p:nvSpPr>
        <p:spPr>
          <a:xfrm>
            <a:off x="2597181" y="3013501"/>
            <a:ext cx="5383205" cy="830997"/>
          </a:xfrm>
          <a:prstGeom prst="rect">
            <a:avLst/>
          </a:prstGeom>
          <a:noFill/>
        </p:spPr>
        <p:txBody>
          <a:bodyPr wrap="none" rtlCol="0">
            <a:spAutoFit/>
          </a:bodyPr>
          <a:lstStyle/>
          <a:p>
            <a:r>
              <a:rPr lang="en-US" altLang="zh-CN" sz="4800" spc="600" dirty="0">
                <a:solidFill>
                  <a:schemeClr val="accent3"/>
                </a:solidFill>
                <a:cs typeface="+mn-ea"/>
                <a:sym typeface="+mn-lt"/>
              </a:rPr>
              <a:t>PART 4 / </a:t>
            </a:r>
            <a:r>
              <a:rPr lang="zh-CN" altLang="en-US" sz="4800" spc="600" dirty="0">
                <a:solidFill>
                  <a:schemeClr val="accent3"/>
                </a:solidFill>
                <a:cs typeface="+mn-ea"/>
                <a:sym typeface="+mn-lt"/>
              </a:rPr>
              <a:t>网络层</a:t>
            </a:r>
          </a:p>
        </p:txBody>
      </p:sp>
    </p:spTree>
    <p:extLst>
      <p:ext uri="{BB962C8B-B14F-4D97-AF65-F5344CB8AC3E}">
        <p14:creationId xmlns:p14="http://schemas.microsoft.com/office/powerpoint/2010/main" val="22517156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4</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BAF1E1DF-9E84-4695-BFDA-B67CF566A775}"/>
              </a:ext>
            </a:extLst>
          </p:cNvPr>
          <p:cNvPicPr>
            <a:picLocks noChangeAspect="1"/>
          </p:cNvPicPr>
          <p:nvPr/>
        </p:nvPicPr>
        <p:blipFill>
          <a:blip r:embed="rId3"/>
          <a:stretch>
            <a:fillRect/>
          </a:stretch>
        </p:blipFill>
        <p:spPr>
          <a:xfrm>
            <a:off x="460927" y="0"/>
            <a:ext cx="11270146" cy="6818500"/>
          </a:xfrm>
          <a:prstGeom prst="rect">
            <a:avLst/>
          </a:prstGeom>
        </p:spPr>
      </p:pic>
    </p:spTree>
    <p:extLst>
      <p:ext uri="{BB962C8B-B14F-4D97-AF65-F5344CB8AC3E}">
        <p14:creationId xmlns:p14="http://schemas.microsoft.com/office/powerpoint/2010/main" val="3408908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E7FC6B7-492D-4D84-B790-1278DA07BE66}"/>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pic>
        <p:nvPicPr>
          <p:cNvPr id="3" name="图片 2">
            <a:extLst>
              <a:ext uri="{FF2B5EF4-FFF2-40B4-BE49-F238E27FC236}">
                <a16:creationId xmlns:a16="http://schemas.microsoft.com/office/drawing/2014/main" id="{5F062577-B13A-4850-B238-979C7FBADBB3}"/>
              </a:ext>
            </a:extLst>
          </p:cNvPr>
          <p:cNvPicPr>
            <a:picLocks noChangeAspect="1"/>
          </p:cNvPicPr>
          <p:nvPr/>
        </p:nvPicPr>
        <p:blipFill>
          <a:blip r:embed="rId3"/>
          <a:stretch>
            <a:fillRect/>
          </a:stretch>
        </p:blipFill>
        <p:spPr>
          <a:xfrm>
            <a:off x="182217" y="0"/>
            <a:ext cx="11827565" cy="6858000"/>
          </a:xfrm>
          <a:prstGeom prst="rect">
            <a:avLst/>
          </a:prstGeom>
        </p:spPr>
      </p:pic>
      <p:sp>
        <p:nvSpPr>
          <p:cNvPr id="2" name="矩形 1">
            <a:extLst>
              <a:ext uri="{FF2B5EF4-FFF2-40B4-BE49-F238E27FC236}">
                <a16:creationId xmlns:a16="http://schemas.microsoft.com/office/drawing/2014/main" id="{296E57C0-9CC3-4BD6-8084-EF119C28AA0E}"/>
              </a:ext>
            </a:extLst>
          </p:cNvPr>
          <p:cNvSpPr/>
          <p:nvPr/>
        </p:nvSpPr>
        <p:spPr>
          <a:xfrm>
            <a:off x="639192" y="1997476"/>
            <a:ext cx="2352583" cy="6480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DC1ED9BA-4772-4F3C-B361-3A4801E4D51D}"/>
              </a:ext>
            </a:extLst>
          </p:cNvPr>
          <p:cNvSpPr/>
          <p:nvPr/>
        </p:nvSpPr>
        <p:spPr>
          <a:xfrm>
            <a:off x="719091" y="4891596"/>
            <a:ext cx="1873189" cy="4350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9153657-39BC-4C2D-8BE0-78AF7DA61586}"/>
              </a:ext>
            </a:extLst>
          </p:cNvPr>
          <p:cNvSpPr/>
          <p:nvPr/>
        </p:nvSpPr>
        <p:spPr>
          <a:xfrm>
            <a:off x="719091" y="5823751"/>
            <a:ext cx="1873189" cy="4350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92535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4</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492BEE00-FA98-4254-AB3A-A6ED19364686}"/>
              </a:ext>
            </a:extLst>
          </p:cNvPr>
          <p:cNvPicPr>
            <a:picLocks noChangeAspect="1"/>
          </p:cNvPicPr>
          <p:nvPr/>
        </p:nvPicPr>
        <p:blipFill>
          <a:blip r:embed="rId3"/>
          <a:stretch>
            <a:fillRect/>
          </a:stretch>
        </p:blipFill>
        <p:spPr>
          <a:xfrm>
            <a:off x="1864309" y="115820"/>
            <a:ext cx="7531223" cy="4208939"/>
          </a:xfrm>
          <a:prstGeom prst="rect">
            <a:avLst/>
          </a:prstGeom>
        </p:spPr>
      </p:pic>
      <p:sp>
        <p:nvSpPr>
          <p:cNvPr id="4" name="文本框 3">
            <a:extLst>
              <a:ext uri="{FF2B5EF4-FFF2-40B4-BE49-F238E27FC236}">
                <a16:creationId xmlns:a16="http://schemas.microsoft.com/office/drawing/2014/main" id="{B8774E9C-4E2D-4FB5-9E84-80101C13D956}"/>
              </a:ext>
            </a:extLst>
          </p:cNvPr>
          <p:cNvSpPr txBox="1"/>
          <p:nvPr/>
        </p:nvSpPr>
        <p:spPr>
          <a:xfrm>
            <a:off x="127246" y="4394446"/>
            <a:ext cx="8424908" cy="1477328"/>
          </a:xfrm>
          <a:prstGeom prst="rect">
            <a:avLst/>
          </a:prstGeom>
          <a:noFill/>
        </p:spPr>
        <p:txBody>
          <a:bodyPr wrap="square" rtlCol="0">
            <a:spAutoFit/>
          </a:bodyPr>
          <a:lstStyle/>
          <a:p>
            <a:r>
              <a:rPr lang="zh-CN" altLang="en-US" dirty="0"/>
              <a:t>首部长度字段：占</a:t>
            </a:r>
            <a:r>
              <a:rPr lang="en-US" altLang="zh-CN" dirty="0"/>
              <a:t>4</a:t>
            </a:r>
            <a:r>
              <a:rPr lang="zh-CN" altLang="en-US" dirty="0"/>
              <a:t>位，</a:t>
            </a:r>
            <a:r>
              <a:rPr lang="en-US" altLang="zh-CN" dirty="0"/>
              <a:t>IP</a:t>
            </a:r>
            <a:r>
              <a:rPr lang="zh-CN" altLang="en-US" dirty="0"/>
              <a:t>分组首部长度，以</a:t>
            </a:r>
            <a:r>
              <a:rPr lang="en-US" altLang="zh-CN" dirty="0"/>
              <a:t>4</a:t>
            </a:r>
            <a:r>
              <a:rPr lang="zh-CN" altLang="en-US" dirty="0"/>
              <a:t>字节为单位</a:t>
            </a:r>
            <a:endParaRPr lang="en-US" altLang="zh-CN" dirty="0"/>
          </a:p>
          <a:p>
            <a:r>
              <a:rPr lang="zh-CN" altLang="en-US" dirty="0"/>
              <a:t>生存时间（</a:t>
            </a:r>
            <a:r>
              <a:rPr lang="en-US" altLang="zh-CN" dirty="0"/>
              <a:t>TTL</a:t>
            </a:r>
            <a:r>
              <a:rPr lang="zh-CN" altLang="en-US" dirty="0"/>
              <a:t>）字段：占</a:t>
            </a:r>
            <a:r>
              <a:rPr lang="en-US" altLang="zh-CN" dirty="0"/>
              <a:t>8</a:t>
            </a:r>
            <a:r>
              <a:rPr lang="zh-CN" altLang="en-US" dirty="0"/>
              <a:t>位，</a:t>
            </a:r>
            <a:r>
              <a:rPr lang="en-US" altLang="zh-CN" dirty="0"/>
              <a:t>IP</a:t>
            </a:r>
            <a:r>
              <a:rPr lang="zh-CN" altLang="en-US" dirty="0"/>
              <a:t>分组在网络中可以通过的路由器数（或跳步数）</a:t>
            </a:r>
            <a:endParaRPr lang="en-US" altLang="zh-CN" dirty="0"/>
          </a:p>
          <a:p>
            <a:r>
              <a:rPr lang="zh-CN" altLang="en-US" dirty="0"/>
              <a:t>首部校验和字段占</a:t>
            </a:r>
            <a:r>
              <a:rPr lang="en-US" altLang="zh-CN" dirty="0"/>
              <a:t>16</a:t>
            </a:r>
            <a:r>
              <a:rPr lang="zh-CN" altLang="en-US" dirty="0"/>
              <a:t>位：实现对</a:t>
            </a:r>
            <a:r>
              <a:rPr lang="en-US" altLang="zh-CN" dirty="0">
                <a:solidFill>
                  <a:srgbClr val="FF0000"/>
                </a:solidFill>
              </a:rPr>
              <a:t>IP</a:t>
            </a:r>
            <a:r>
              <a:rPr lang="zh-CN" altLang="en-US" dirty="0">
                <a:solidFill>
                  <a:srgbClr val="FF0000"/>
                </a:solidFill>
              </a:rPr>
              <a:t>分组首部</a:t>
            </a:r>
            <a:r>
              <a:rPr lang="zh-CN" altLang="en-US" dirty="0"/>
              <a:t>的差错检测，不检验数据部分</a:t>
            </a:r>
            <a:endParaRPr lang="en-US" altLang="zh-CN" dirty="0"/>
          </a:p>
          <a:p>
            <a:r>
              <a:rPr lang="zh-CN" altLang="en-US" dirty="0"/>
              <a:t>标识字段占</a:t>
            </a:r>
            <a:r>
              <a:rPr lang="en-US" altLang="zh-CN" dirty="0"/>
              <a:t>16</a:t>
            </a:r>
            <a:r>
              <a:rPr lang="zh-CN" altLang="en-US" dirty="0"/>
              <a:t>位：标识一个</a:t>
            </a:r>
            <a:r>
              <a:rPr lang="en-US" altLang="zh-CN" dirty="0"/>
              <a:t>IP</a:t>
            </a:r>
            <a:r>
              <a:rPr lang="zh-CN" altLang="en-US" dirty="0"/>
              <a:t>分组，</a:t>
            </a:r>
            <a:r>
              <a:rPr lang="en-US" altLang="zh-CN" dirty="0"/>
              <a:t>IP</a:t>
            </a:r>
            <a:r>
              <a:rPr lang="zh-CN" altLang="en-US" dirty="0"/>
              <a:t>分组的不同分片标识相同</a:t>
            </a:r>
            <a:endParaRPr lang="en-US" altLang="zh-CN" dirty="0"/>
          </a:p>
          <a:p>
            <a:r>
              <a:rPr lang="zh-CN" altLang="en-US" dirty="0"/>
              <a:t>片偏移字段占</a:t>
            </a:r>
            <a:r>
              <a:rPr lang="en-US" altLang="zh-CN" dirty="0"/>
              <a:t>13</a:t>
            </a:r>
            <a:r>
              <a:rPr lang="zh-CN" altLang="en-US" dirty="0"/>
              <a:t>位：以</a:t>
            </a:r>
            <a:r>
              <a:rPr lang="en-US" altLang="zh-CN" dirty="0"/>
              <a:t>8</a:t>
            </a:r>
            <a:r>
              <a:rPr lang="zh-CN" altLang="en-US" dirty="0"/>
              <a:t>字节为单位</a:t>
            </a:r>
          </a:p>
        </p:txBody>
      </p:sp>
      <p:pic>
        <p:nvPicPr>
          <p:cNvPr id="6" name="图片 5">
            <a:extLst>
              <a:ext uri="{FF2B5EF4-FFF2-40B4-BE49-F238E27FC236}">
                <a16:creationId xmlns:a16="http://schemas.microsoft.com/office/drawing/2014/main" id="{8891CACB-09F3-4127-AD14-0111306CBA51}"/>
              </a:ext>
            </a:extLst>
          </p:cNvPr>
          <p:cNvPicPr>
            <a:picLocks noChangeAspect="1"/>
          </p:cNvPicPr>
          <p:nvPr/>
        </p:nvPicPr>
        <p:blipFill>
          <a:blip r:embed="rId4"/>
          <a:stretch>
            <a:fillRect/>
          </a:stretch>
        </p:blipFill>
        <p:spPr>
          <a:xfrm>
            <a:off x="163260" y="5848775"/>
            <a:ext cx="5466660" cy="998192"/>
          </a:xfrm>
          <a:prstGeom prst="rect">
            <a:avLst/>
          </a:prstGeom>
        </p:spPr>
      </p:pic>
      <p:sp>
        <p:nvSpPr>
          <p:cNvPr id="7" name="文本框 6">
            <a:extLst>
              <a:ext uri="{FF2B5EF4-FFF2-40B4-BE49-F238E27FC236}">
                <a16:creationId xmlns:a16="http://schemas.microsoft.com/office/drawing/2014/main" id="{D142D971-2AB9-47E2-B538-1A7B29CA3CA0}"/>
              </a:ext>
            </a:extLst>
          </p:cNvPr>
          <p:cNvSpPr txBox="1"/>
          <p:nvPr/>
        </p:nvSpPr>
        <p:spPr>
          <a:xfrm>
            <a:off x="8424908" y="5211192"/>
            <a:ext cx="3639846" cy="954107"/>
          </a:xfrm>
          <a:prstGeom prst="rect">
            <a:avLst/>
          </a:prstGeom>
          <a:noFill/>
        </p:spPr>
        <p:txBody>
          <a:bodyPr wrap="square" rtlCol="0">
            <a:spAutoFit/>
          </a:bodyPr>
          <a:lstStyle/>
          <a:p>
            <a:r>
              <a:rPr lang="zh-CN" altLang="en-US" sz="2000" dirty="0">
                <a:solidFill>
                  <a:srgbClr val="FF0000"/>
                </a:solidFill>
              </a:rPr>
              <a:t>片偏移以</a:t>
            </a:r>
            <a:r>
              <a:rPr lang="en-US" altLang="zh-CN" sz="2000" dirty="0">
                <a:solidFill>
                  <a:srgbClr val="FF0000"/>
                </a:solidFill>
              </a:rPr>
              <a:t>8</a:t>
            </a:r>
            <a:r>
              <a:rPr lang="zh-CN" altLang="en-US" sz="2000" dirty="0">
                <a:solidFill>
                  <a:srgbClr val="FF0000"/>
                </a:solidFill>
              </a:rPr>
              <a:t>字节为单位的原因：</a:t>
            </a:r>
            <a:endParaRPr lang="en-US" altLang="zh-CN" sz="2000" dirty="0">
              <a:solidFill>
                <a:srgbClr val="FF0000"/>
              </a:solidFill>
            </a:endParaRPr>
          </a:p>
          <a:p>
            <a:r>
              <a:rPr lang="zh-CN" altLang="en-US" dirty="0"/>
              <a:t>总长度为</a:t>
            </a:r>
            <a:r>
              <a:rPr lang="en-US" altLang="zh-CN" dirty="0"/>
              <a:t>2</a:t>
            </a:r>
            <a:r>
              <a:rPr lang="en-US" altLang="zh-CN" baseline="30000" dirty="0"/>
              <a:t>16</a:t>
            </a:r>
            <a:r>
              <a:rPr lang="zh-CN" altLang="en-US" dirty="0"/>
              <a:t>字节，片偏移为</a:t>
            </a:r>
            <a:r>
              <a:rPr lang="en-US" altLang="zh-CN" dirty="0"/>
              <a:t>2</a:t>
            </a:r>
            <a:r>
              <a:rPr lang="en-US" altLang="zh-CN" baseline="30000" dirty="0"/>
              <a:t>13</a:t>
            </a:r>
            <a:r>
              <a:rPr lang="zh-CN" altLang="en-US" dirty="0"/>
              <a:t>字节，所以偏移单位为两者相除</a:t>
            </a:r>
            <a:r>
              <a:rPr lang="en-US" altLang="zh-CN" dirty="0"/>
              <a:t>=8</a:t>
            </a:r>
            <a:endParaRPr lang="zh-CN" altLang="en-US" dirty="0"/>
          </a:p>
        </p:txBody>
      </p:sp>
    </p:spTree>
    <p:extLst>
      <p:ext uri="{BB962C8B-B14F-4D97-AF65-F5344CB8AC3E}">
        <p14:creationId xmlns:p14="http://schemas.microsoft.com/office/powerpoint/2010/main" val="885579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4</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BAC5B356-D5B4-4164-8DD0-1B098095309F}"/>
              </a:ext>
            </a:extLst>
          </p:cNvPr>
          <p:cNvPicPr>
            <a:picLocks noChangeAspect="1"/>
          </p:cNvPicPr>
          <p:nvPr/>
        </p:nvPicPr>
        <p:blipFill>
          <a:blip r:embed="rId3"/>
          <a:stretch>
            <a:fillRect/>
          </a:stretch>
        </p:blipFill>
        <p:spPr>
          <a:xfrm>
            <a:off x="196360" y="1491930"/>
            <a:ext cx="6792273" cy="4353533"/>
          </a:xfrm>
          <a:prstGeom prst="rect">
            <a:avLst/>
          </a:prstGeom>
        </p:spPr>
      </p:pic>
      <p:pic>
        <p:nvPicPr>
          <p:cNvPr id="5" name="图片 4">
            <a:extLst>
              <a:ext uri="{FF2B5EF4-FFF2-40B4-BE49-F238E27FC236}">
                <a16:creationId xmlns:a16="http://schemas.microsoft.com/office/drawing/2014/main" id="{DF21DD11-E6DB-42C9-8214-924C45732C3C}"/>
              </a:ext>
            </a:extLst>
          </p:cNvPr>
          <p:cNvPicPr>
            <a:picLocks noChangeAspect="1"/>
          </p:cNvPicPr>
          <p:nvPr/>
        </p:nvPicPr>
        <p:blipFill>
          <a:blip r:embed="rId4"/>
          <a:stretch>
            <a:fillRect/>
          </a:stretch>
        </p:blipFill>
        <p:spPr>
          <a:xfrm>
            <a:off x="7056981" y="1999218"/>
            <a:ext cx="5020376" cy="3534268"/>
          </a:xfrm>
          <a:prstGeom prst="rect">
            <a:avLst/>
          </a:prstGeom>
        </p:spPr>
      </p:pic>
      <p:sp>
        <p:nvSpPr>
          <p:cNvPr id="6" name="文本框 5">
            <a:extLst>
              <a:ext uri="{FF2B5EF4-FFF2-40B4-BE49-F238E27FC236}">
                <a16:creationId xmlns:a16="http://schemas.microsoft.com/office/drawing/2014/main" id="{D088FD3C-F151-4E75-819D-5FD7F8813A6B}"/>
              </a:ext>
            </a:extLst>
          </p:cNvPr>
          <p:cNvSpPr txBox="1"/>
          <p:nvPr/>
        </p:nvSpPr>
        <p:spPr>
          <a:xfrm>
            <a:off x="5776404" y="591196"/>
            <a:ext cx="3790765" cy="461665"/>
          </a:xfrm>
          <a:prstGeom prst="rect">
            <a:avLst/>
          </a:prstGeom>
          <a:noFill/>
        </p:spPr>
        <p:txBody>
          <a:bodyPr wrap="square" rtlCol="0">
            <a:spAutoFit/>
          </a:bodyPr>
          <a:lstStyle/>
          <a:p>
            <a:r>
              <a:rPr lang="en-US" altLang="zh-CN" sz="2400" dirty="0"/>
              <a:t>IP</a:t>
            </a:r>
            <a:r>
              <a:rPr lang="zh-CN" altLang="en-US" sz="2400" dirty="0"/>
              <a:t>分片过程</a:t>
            </a:r>
          </a:p>
        </p:txBody>
      </p:sp>
    </p:spTree>
    <p:extLst>
      <p:ext uri="{BB962C8B-B14F-4D97-AF65-F5344CB8AC3E}">
        <p14:creationId xmlns:p14="http://schemas.microsoft.com/office/powerpoint/2010/main" val="3203585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4</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D85CD931-E22C-4F77-8B37-F76AA15A2073}"/>
              </a:ext>
            </a:extLst>
          </p:cNvPr>
          <p:cNvPicPr>
            <a:picLocks noChangeAspect="1"/>
          </p:cNvPicPr>
          <p:nvPr/>
        </p:nvPicPr>
        <p:blipFill>
          <a:blip r:embed="rId3"/>
          <a:stretch>
            <a:fillRect/>
          </a:stretch>
        </p:blipFill>
        <p:spPr>
          <a:xfrm>
            <a:off x="1933908" y="1522437"/>
            <a:ext cx="7574078" cy="4180229"/>
          </a:xfrm>
          <a:prstGeom prst="rect">
            <a:avLst/>
          </a:prstGeom>
        </p:spPr>
      </p:pic>
    </p:spTree>
    <p:extLst>
      <p:ext uri="{BB962C8B-B14F-4D97-AF65-F5344CB8AC3E}">
        <p14:creationId xmlns:p14="http://schemas.microsoft.com/office/powerpoint/2010/main" val="19012740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4</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405C9BED-D6FD-4119-AF96-477913BE4382}"/>
              </a:ext>
            </a:extLst>
          </p:cNvPr>
          <p:cNvPicPr>
            <a:picLocks noChangeAspect="1"/>
          </p:cNvPicPr>
          <p:nvPr/>
        </p:nvPicPr>
        <p:blipFill>
          <a:blip r:embed="rId3"/>
          <a:stretch>
            <a:fillRect/>
          </a:stretch>
        </p:blipFill>
        <p:spPr>
          <a:xfrm>
            <a:off x="1576031" y="1760329"/>
            <a:ext cx="9170143" cy="4887717"/>
          </a:xfrm>
          <a:prstGeom prst="rect">
            <a:avLst/>
          </a:prstGeom>
        </p:spPr>
      </p:pic>
      <p:sp>
        <p:nvSpPr>
          <p:cNvPr id="4" name="文本框 3">
            <a:extLst>
              <a:ext uri="{FF2B5EF4-FFF2-40B4-BE49-F238E27FC236}">
                <a16:creationId xmlns:a16="http://schemas.microsoft.com/office/drawing/2014/main" id="{467F064A-923B-421B-807B-504586DD5D99}"/>
              </a:ext>
            </a:extLst>
          </p:cNvPr>
          <p:cNvSpPr txBox="1"/>
          <p:nvPr/>
        </p:nvSpPr>
        <p:spPr>
          <a:xfrm>
            <a:off x="4771748" y="3059668"/>
            <a:ext cx="754602" cy="369332"/>
          </a:xfrm>
          <a:prstGeom prst="rect">
            <a:avLst/>
          </a:prstGeom>
          <a:noFill/>
        </p:spPr>
        <p:txBody>
          <a:bodyPr wrap="square" rtlCol="0">
            <a:spAutoFit/>
          </a:bodyPr>
          <a:lstStyle/>
          <a:p>
            <a:r>
              <a:rPr lang="en-US" altLang="zh-CN" dirty="0"/>
              <a:t>0</a:t>
            </a:r>
            <a:endParaRPr lang="zh-CN" altLang="en-US" dirty="0"/>
          </a:p>
        </p:txBody>
      </p:sp>
      <p:sp>
        <p:nvSpPr>
          <p:cNvPr id="5" name="文本框 4">
            <a:extLst>
              <a:ext uri="{FF2B5EF4-FFF2-40B4-BE49-F238E27FC236}">
                <a16:creationId xmlns:a16="http://schemas.microsoft.com/office/drawing/2014/main" id="{59997D05-93AF-422E-9996-1F268055F5D4}"/>
              </a:ext>
            </a:extLst>
          </p:cNvPr>
          <p:cNvSpPr txBox="1"/>
          <p:nvPr/>
        </p:nvSpPr>
        <p:spPr>
          <a:xfrm>
            <a:off x="5946561" y="2677928"/>
            <a:ext cx="719091" cy="381740"/>
          </a:xfrm>
          <a:prstGeom prst="rect">
            <a:avLst/>
          </a:prstGeom>
          <a:noFill/>
        </p:spPr>
        <p:txBody>
          <a:bodyPr wrap="square" rtlCol="0">
            <a:spAutoFit/>
          </a:bodyPr>
          <a:lstStyle/>
          <a:p>
            <a:r>
              <a:rPr lang="en-US" altLang="zh-CN" dirty="0"/>
              <a:t>10</a:t>
            </a:r>
            <a:endParaRPr lang="zh-CN" altLang="en-US" dirty="0"/>
          </a:p>
        </p:txBody>
      </p:sp>
      <p:sp>
        <p:nvSpPr>
          <p:cNvPr id="6" name="文本框 5">
            <a:extLst>
              <a:ext uri="{FF2B5EF4-FFF2-40B4-BE49-F238E27FC236}">
                <a16:creationId xmlns:a16="http://schemas.microsoft.com/office/drawing/2014/main" id="{D5326FE5-1B94-492B-8999-1BF03E1C97F0}"/>
              </a:ext>
            </a:extLst>
          </p:cNvPr>
          <p:cNvSpPr txBox="1"/>
          <p:nvPr/>
        </p:nvSpPr>
        <p:spPr>
          <a:xfrm>
            <a:off x="6096000" y="3497802"/>
            <a:ext cx="569652" cy="369332"/>
          </a:xfrm>
          <a:prstGeom prst="rect">
            <a:avLst/>
          </a:prstGeom>
          <a:noFill/>
        </p:spPr>
        <p:txBody>
          <a:bodyPr wrap="square" rtlCol="0">
            <a:spAutoFit/>
          </a:bodyPr>
          <a:lstStyle/>
          <a:p>
            <a:r>
              <a:rPr lang="en-US" altLang="zh-CN" dirty="0"/>
              <a:t>110</a:t>
            </a:r>
            <a:endParaRPr lang="zh-CN" altLang="en-US" dirty="0"/>
          </a:p>
        </p:txBody>
      </p:sp>
      <p:sp>
        <p:nvSpPr>
          <p:cNvPr id="7" name="文本框 6">
            <a:extLst>
              <a:ext uri="{FF2B5EF4-FFF2-40B4-BE49-F238E27FC236}">
                <a16:creationId xmlns:a16="http://schemas.microsoft.com/office/drawing/2014/main" id="{681855EC-3AD6-4814-953E-3DD68EE2EF4A}"/>
              </a:ext>
            </a:extLst>
          </p:cNvPr>
          <p:cNvSpPr txBox="1"/>
          <p:nvPr/>
        </p:nvSpPr>
        <p:spPr>
          <a:xfrm>
            <a:off x="5836823" y="4058458"/>
            <a:ext cx="569652" cy="369332"/>
          </a:xfrm>
          <a:prstGeom prst="rect">
            <a:avLst/>
          </a:prstGeom>
          <a:noFill/>
        </p:spPr>
        <p:txBody>
          <a:bodyPr wrap="square" rtlCol="0">
            <a:spAutoFit/>
          </a:bodyPr>
          <a:lstStyle/>
          <a:p>
            <a:r>
              <a:rPr lang="en-US" altLang="zh-CN" dirty="0"/>
              <a:t>1110</a:t>
            </a:r>
            <a:endParaRPr lang="zh-CN" altLang="en-US" dirty="0"/>
          </a:p>
        </p:txBody>
      </p:sp>
      <p:sp>
        <p:nvSpPr>
          <p:cNvPr id="8" name="文本框 7">
            <a:extLst>
              <a:ext uri="{FF2B5EF4-FFF2-40B4-BE49-F238E27FC236}">
                <a16:creationId xmlns:a16="http://schemas.microsoft.com/office/drawing/2014/main" id="{E80429F9-AFB9-4388-BE1B-A79EF582BBB9}"/>
              </a:ext>
            </a:extLst>
          </p:cNvPr>
          <p:cNvSpPr txBox="1"/>
          <p:nvPr/>
        </p:nvSpPr>
        <p:spPr>
          <a:xfrm>
            <a:off x="5526350" y="4365777"/>
            <a:ext cx="634753" cy="369332"/>
          </a:xfrm>
          <a:prstGeom prst="rect">
            <a:avLst/>
          </a:prstGeom>
          <a:noFill/>
        </p:spPr>
        <p:txBody>
          <a:bodyPr wrap="square" rtlCol="0">
            <a:spAutoFit/>
          </a:bodyPr>
          <a:lstStyle/>
          <a:p>
            <a:r>
              <a:rPr lang="en-US" altLang="zh-CN" dirty="0"/>
              <a:t>1111</a:t>
            </a:r>
            <a:endParaRPr lang="zh-CN" altLang="en-US" dirty="0"/>
          </a:p>
        </p:txBody>
      </p:sp>
      <p:pic>
        <p:nvPicPr>
          <p:cNvPr id="10" name="图片 9">
            <a:extLst>
              <a:ext uri="{FF2B5EF4-FFF2-40B4-BE49-F238E27FC236}">
                <a16:creationId xmlns:a16="http://schemas.microsoft.com/office/drawing/2014/main" id="{DB7486DD-4B98-48D0-997D-CD9C9367802D}"/>
              </a:ext>
            </a:extLst>
          </p:cNvPr>
          <p:cNvPicPr>
            <a:picLocks noChangeAspect="1"/>
          </p:cNvPicPr>
          <p:nvPr/>
        </p:nvPicPr>
        <p:blipFill>
          <a:blip r:embed="rId4"/>
          <a:stretch>
            <a:fillRect/>
          </a:stretch>
        </p:blipFill>
        <p:spPr>
          <a:xfrm>
            <a:off x="4119239" y="68753"/>
            <a:ext cx="3232472" cy="1838945"/>
          </a:xfrm>
          <a:prstGeom prst="rect">
            <a:avLst/>
          </a:prstGeom>
        </p:spPr>
      </p:pic>
    </p:spTree>
    <p:extLst>
      <p:ext uri="{BB962C8B-B14F-4D97-AF65-F5344CB8AC3E}">
        <p14:creationId xmlns:p14="http://schemas.microsoft.com/office/powerpoint/2010/main" val="14265147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4</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1CAD5243-065B-428C-B821-A8CCAD78E784}"/>
              </a:ext>
            </a:extLst>
          </p:cNvPr>
          <p:cNvPicPr>
            <a:picLocks noChangeAspect="1"/>
          </p:cNvPicPr>
          <p:nvPr/>
        </p:nvPicPr>
        <p:blipFill>
          <a:blip r:embed="rId3"/>
          <a:stretch>
            <a:fillRect/>
          </a:stretch>
        </p:blipFill>
        <p:spPr>
          <a:xfrm>
            <a:off x="186431" y="1845455"/>
            <a:ext cx="6320004" cy="3673912"/>
          </a:xfrm>
          <a:prstGeom prst="rect">
            <a:avLst/>
          </a:prstGeom>
        </p:spPr>
      </p:pic>
      <p:pic>
        <p:nvPicPr>
          <p:cNvPr id="5" name="图片 4">
            <a:extLst>
              <a:ext uri="{FF2B5EF4-FFF2-40B4-BE49-F238E27FC236}">
                <a16:creationId xmlns:a16="http://schemas.microsoft.com/office/drawing/2014/main" id="{3DED46C4-EEAE-4161-838A-F11D208426A6}"/>
              </a:ext>
            </a:extLst>
          </p:cNvPr>
          <p:cNvPicPr>
            <a:picLocks noChangeAspect="1"/>
          </p:cNvPicPr>
          <p:nvPr/>
        </p:nvPicPr>
        <p:blipFill>
          <a:blip r:embed="rId4"/>
          <a:stretch>
            <a:fillRect/>
          </a:stretch>
        </p:blipFill>
        <p:spPr>
          <a:xfrm>
            <a:off x="6411400" y="2388093"/>
            <a:ext cx="5780600" cy="2588636"/>
          </a:xfrm>
          <a:prstGeom prst="rect">
            <a:avLst/>
          </a:prstGeom>
        </p:spPr>
      </p:pic>
      <p:sp>
        <p:nvSpPr>
          <p:cNvPr id="6" name="文本框 5">
            <a:extLst>
              <a:ext uri="{FF2B5EF4-FFF2-40B4-BE49-F238E27FC236}">
                <a16:creationId xmlns:a16="http://schemas.microsoft.com/office/drawing/2014/main" id="{9E9FDF00-9BB7-4309-B66C-74C83BC861EA}"/>
              </a:ext>
            </a:extLst>
          </p:cNvPr>
          <p:cNvSpPr txBox="1"/>
          <p:nvPr/>
        </p:nvSpPr>
        <p:spPr>
          <a:xfrm>
            <a:off x="2716567" y="1260629"/>
            <a:ext cx="2920754" cy="461665"/>
          </a:xfrm>
          <a:prstGeom prst="rect">
            <a:avLst/>
          </a:prstGeom>
          <a:noFill/>
        </p:spPr>
        <p:txBody>
          <a:bodyPr wrap="square" rtlCol="0">
            <a:spAutoFit/>
          </a:bodyPr>
          <a:lstStyle/>
          <a:p>
            <a:r>
              <a:rPr lang="zh-CN" altLang="en-US" sz="2400" dirty="0"/>
              <a:t>特殊</a:t>
            </a:r>
            <a:r>
              <a:rPr lang="en-US" altLang="zh-CN" sz="2400" dirty="0"/>
              <a:t>IP</a:t>
            </a:r>
            <a:r>
              <a:rPr lang="zh-CN" altLang="en-US" sz="2400" dirty="0"/>
              <a:t>地址</a:t>
            </a:r>
          </a:p>
        </p:txBody>
      </p:sp>
      <p:sp>
        <p:nvSpPr>
          <p:cNvPr id="7" name="文本框 6">
            <a:extLst>
              <a:ext uri="{FF2B5EF4-FFF2-40B4-BE49-F238E27FC236}">
                <a16:creationId xmlns:a16="http://schemas.microsoft.com/office/drawing/2014/main" id="{E366B147-1ABF-4142-A8EE-4B6E63F82AAB}"/>
              </a:ext>
            </a:extLst>
          </p:cNvPr>
          <p:cNvSpPr txBox="1"/>
          <p:nvPr/>
        </p:nvSpPr>
        <p:spPr>
          <a:xfrm>
            <a:off x="8442664" y="1845455"/>
            <a:ext cx="2032986" cy="461665"/>
          </a:xfrm>
          <a:prstGeom prst="rect">
            <a:avLst/>
          </a:prstGeom>
          <a:noFill/>
        </p:spPr>
        <p:txBody>
          <a:bodyPr wrap="square" rtlCol="0">
            <a:spAutoFit/>
          </a:bodyPr>
          <a:lstStyle/>
          <a:p>
            <a:r>
              <a:rPr lang="zh-CN" altLang="en-US" sz="2400" dirty="0"/>
              <a:t>私有</a:t>
            </a:r>
            <a:r>
              <a:rPr lang="en-US" altLang="zh-CN" sz="2400" dirty="0"/>
              <a:t>IP</a:t>
            </a:r>
            <a:r>
              <a:rPr lang="zh-CN" altLang="en-US" sz="2400" dirty="0"/>
              <a:t>地址</a:t>
            </a:r>
          </a:p>
        </p:txBody>
      </p:sp>
    </p:spTree>
    <p:extLst>
      <p:ext uri="{BB962C8B-B14F-4D97-AF65-F5344CB8AC3E}">
        <p14:creationId xmlns:p14="http://schemas.microsoft.com/office/powerpoint/2010/main" val="2784525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4</a:t>
            </a:r>
            <a:endParaRPr lang="zh-CN" altLang="en-US" dirty="0">
              <a:solidFill>
                <a:schemeClr val="tx1"/>
              </a:solidFill>
              <a:cs typeface="+mn-ea"/>
              <a:sym typeface="+mn-lt"/>
            </a:endParaRPr>
          </a:p>
        </p:txBody>
      </p:sp>
      <p:pic>
        <p:nvPicPr>
          <p:cNvPr id="5" name="图片 4">
            <a:extLst>
              <a:ext uri="{FF2B5EF4-FFF2-40B4-BE49-F238E27FC236}">
                <a16:creationId xmlns:a16="http://schemas.microsoft.com/office/drawing/2014/main" id="{B0C71886-1409-425B-B28D-BF85280E32D3}"/>
              </a:ext>
            </a:extLst>
          </p:cNvPr>
          <p:cNvPicPr>
            <a:picLocks noChangeAspect="1"/>
          </p:cNvPicPr>
          <p:nvPr/>
        </p:nvPicPr>
        <p:blipFill>
          <a:blip r:embed="rId3"/>
          <a:stretch>
            <a:fillRect/>
          </a:stretch>
        </p:blipFill>
        <p:spPr>
          <a:xfrm>
            <a:off x="186431" y="234955"/>
            <a:ext cx="3634190" cy="2515977"/>
          </a:xfrm>
          <a:prstGeom prst="rect">
            <a:avLst/>
          </a:prstGeom>
        </p:spPr>
      </p:pic>
      <p:pic>
        <p:nvPicPr>
          <p:cNvPr id="3" name="图片 2">
            <a:extLst>
              <a:ext uri="{FF2B5EF4-FFF2-40B4-BE49-F238E27FC236}">
                <a16:creationId xmlns:a16="http://schemas.microsoft.com/office/drawing/2014/main" id="{6BAD129D-B6D4-4060-AFB7-AAD5B68C1904}"/>
              </a:ext>
            </a:extLst>
          </p:cNvPr>
          <p:cNvPicPr>
            <a:picLocks noChangeAspect="1"/>
          </p:cNvPicPr>
          <p:nvPr/>
        </p:nvPicPr>
        <p:blipFill>
          <a:blip r:embed="rId4"/>
          <a:stretch>
            <a:fillRect/>
          </a:stretch>
        </p:blipFill>
        <p:spPr>
          <a:xfrm>
            <a:off x="3123109" y="1251751"/>
            <a:ext cx="8486486" cy="4575455"/>
          </a:xfrm>
          <a:prstGeom prst="rect">
            <a:avLst/>
          </a:prstGeom>
        </p:spPr>
      </p:pic>
    </p:spTree>
    <p:extLst>
      <p:ext uri="{BB962C8B-B14F-4D97-AF65-F5344CB8AC3E}">
        <p14:creationId xmlns:p14="http://schemas.microsoft.com/office/powerpoint/2010/main" val="409363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4</a:t>
            </a:r>
            <a:endParaRPr lang="zh-CN" altLang="en-US" dirty="0">
              <a:solidFill>
                <a:schemeClr val="tx1"/>
              </a:solidFill>
              <a:cs typeface="+mn-ea"/>
              <a:sym typeface="+mn-lt"/>
            </a:endParaRPr>
          </a:p>
        </p:txBody>
      </p:sp>
      <p:pic>
        <p:nvPicPr>
          <p:cNvPr id="5122" name="Picture 2">
            <a:extLst>
              <a:ext uri="{FF2B5EF4-FFF2-40B4-BE49-F238E27FC236}">
                <a16:creationId xmlns:a16="http://schemas.microsoft.com/office/drawing/2014/main" id="{C48FFF45-99B2-44DC-AEAF-DDFFCEDCCC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606" y="3083860"/>
            <a:ext cx="5649805" cy="332341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93868EE4-741E-4CFC-BBF7-D58088060692}"/>
              </a:ext>
            </a:extLst>
          </p:cNvPr>
          <p:cNvSpPr txBox="1"/>
          <p:nvPr/>
        </p:nvSpPr>
        <p:spPr>
          <a:xfrm>
            <a:off x="784704" y="887767"/>
            <a:ext cx="10220648" cy="2031325"/>
          </a:xfrm>
          <a:prstGeom prst="rect">
            <a:avLst/>
          </a:prstGeom>
          <a:noFill/>
        </p:spPr>
        <p:txBody>
          <a:bodyPr wrap="square" rtlCol="0">
            <a:spAutoFit/>
          </a:bodyPr>
          <a:lstStyle/>
          <a:p>
            <a:r>
              <a:rPr lang="zh-CN" altLang="en-US" dirty="0"/>
              <a:t>假设</a:t>
            </a:r>
            <a:r>
              <a:rPr lang="en-US" altLang="zh-CN" dirty="0"/>
              <a:t>H1</a:t>
            </a:r>
            <a:r>
              <a:rPr lang="zh-CN" altLang="en-US" dirty="0"/>
              <a:t>与</a:t>
            </a:r>
            <a:r>
              <a:rPr lang="en-US" altLang="zh-CN" dirty="0"/>
              <a:t>H2</a:t>
            </a:r>
            <a:r>
              <a:rPr lang="zh-CN" altLang="en-US" dirty="0"/>
              <a:t>的默认网关和子网掩码均分别配置为</a:t>
            </a:r>
            <a:r>
              <a:rPr lang="en-US" altLang="zh-CN" dirty="0"/>
              <a:t>192.168.3.1</a:t>
            </a:r>
            <a:r>
              <a:rPr lang="zh-CN" altLang="en-US" dirty="0"/>
              <a:t>和</a:t>
            </a:r>
            <a:r>
              <a:rPr lang="en-US" altLang="zh-CN" dirty="0"/>
              <a:t>255.255.255.128</a:t>
            </a:r>
            <a:r>
              <a:rPr lang="zh-CN" altLang="en-US" dirty="0"/>
              <a:t>，</a:t>
            </a:r>
            <a:r>
              <a:rPr lang="en-US" altLang="zh-CN" dirty="0"/>
              <a:t>H3</a:t>
            </a:r>
            <a:r>
              <a:rPr lang="zh-CN" altLang="en-US" dirty="0"/>
              <a:t>与</a:t>
            </a:r>
            <a:r>
              <a:rPr lang="en-US" altLang="zh-CN" dirty="0"/>
              <a:t>H4</a:t>
            </a:r>
            <a:r>
              <a:rPr lang="zh-CN" altLang="en-US" dirty="0"/>
              <a:t>的默认网关和子网掩码均分别配置为</a:t>
            </a:r>
            <a:r>
              <a:rPr lang="en-US" altLang="zh-CN" dirty="0"/>
              <a:t>192.168.3.254</a:t>
            </a:r>
            <a:r>
              <a:rPr lang="zh-CN" altLang="en-US" dirty="0"/>
              <a:t>和</a:t>
            </a:r>
            <a:r>
              <a:rPr lang="en-US" altLang="zh-CN" dirty="0"/>
              <a:t>255.255.255.128</a:t>
            </a:r>
            <a:r>
              <a:rPr lang="zh-CN" altLang="en-US" dirty="0"/>
              <a:t>，则下列现象中可能发生的是</a:t>
            </a:r>
          </a:p>
          <a:p>
            <a:endParaRPr lang="zh-CN" altLang="en-US" dirty="0"/>
          </a:p>
          <a:p>
            <a:r>
              <a:rPr lang="en-US" altLang="zh-CN" dirty="0"/>
              <a:t>A.H1</a:t>
            </a:r>
            <a:r>
              <a:rPr lang="zh-CN" altLang="en-US" dirty="0"/>
              <a:t>不能与</a:t>
            </a:r>
            <a:r>
              <a:rPr lang="en-US" altLang="zh-CN" dirty="0"/>
              <a:t>H2</a:t>
            </a:r>
            <a:r>
              <a:rPr lang="zh-CN" altLang="en-US" dirty="0"/>
              <a:t>进行正常</a:t>
            </a:r>
            <a:r>
              <a:rPr lang="en-US" altLang="zh-CN" dirty="0"/>
              <a:t>IP</a:t>
            </a:r>
            <a:r>
              <a:rPr lang="zh-CN" altLang="en-US" dirty="0"/>
              <a:t>通信</a:t>
            </a:r>
          </a:p>
          <a:p>
            <a:r>
              <a:rPr lang="en-US" altLang="zh-CN" dirty="0"/>
              <a:t>B.H2</a:t>
            </a:r>
            <a:r>
              <a:rPr lang="zh-CN" altLang="en-US" dirty="0"/>
              <a:t>与</a:t>
            </a:r>
            <a:r>
              <a:rPr lang="en-US" altLang="zh-CN" dirty="0"/>
              <a:t>H4</a:t>
            </a:r>
            <a:r>
              <a:rPr lang="zh-CN" altLang="en-US" dirty="0"/>
              <a:t>均不能访问</a:t>
            </a:r>
            <a:r>
              <a:rPr lang="en-US" altLang="zh-CN" dirty="0"/>
              <a:t>Internet</a:t>
            </a:r>
          </a:p>
          <a:p>
            <a:r>
              <a:rPr lang="en-US" altLang="zh-CN" dirty="0"/>
              <a:t>C.H1</a:t>
            </a:r>
            <a:r>
              <a:rPr lang="zh-CN" altLang="en-US" dirty="0"/>
              <a:t>不能与</a:t>
            </a:r>
            <a:r>
              <a:rPr lang="en-US" altLang="zh-CN" dirty="0"/>
              <a:t>H3</a:t>
            </a:r>
            <a:r>
              <a:rPr lang="zh-CN" altLang="en-US" dirty="0"/>
              <a:t>进行正常</a:t>
            </a:r>
            <a:r>
              <a:rPr lang="en-US" altLang="zh-CN" dirty="0"/>
              <a:t>IP</a:t>
            </a:r>
            <a:r>
              <a:rPr lang="zh-CN" altLang="en-US" dirty="0"/>
              <a:t>通信</a:t>
            </a:r>
          </a:p>
          <a:p>
            <a:r>
              <a:rPr lang="en-US" altLang="zh-CN" dirty="0"/>
              <a:t>D.H3</a:t>
            </a:r>
            <a:r>
              <a:rPr lang="zh-CN" altLang="en-US" dirty="0"/>
              <a:t>不能与</a:t>
            </a:r>
            <a:r>
              <a:rPr lang="en-US" altLang="zh-CN" dirty="0"/>
              <a:t>H4</a:t>
            </a:r>
            <a:r>
              <a:rPr lang="zh-CN" altLang="en-US" dirty="0"/>
              <a:t>进行正常</a:t>
            </a:r>
            <a:r>
              <a:rPr lang="en-US" altLang="zh-CN" dirty="0"/>
              <a:t>IP</a:t>
            </a:r>
            <a:r>
              <a:rPr lang="zh-CN" altLang="en-US" dirty="0"/>
              <a:t>通信</a:t>
            </a:r>
          </a:p>
        </p:txBody>
      </p:sp>
      <p:sp>
        <p:nvSpPr>
          <p:cNvPr id="3" name="文本框 2">
            <a:extLst>
              <a:ext uri="{FF2B5EF4-FFF2-40B4-BE49-F238E27FC236}">
                <a16:creationId xmlns:a16="http://schemas.microsoft.com/office/drawing/2014/main" id="{910DDBF6-81DF-440C-AEFF-6598230D8A20}"/>
              </a:ext>
            </a:extLst>
          </p:cNvPr>
          <p:cNvSpPr txBox="1"/>
          <p:nvPr/>
        </p:nvSpPr>
        <p:spPr>
          <a:xfrm>
            <a:off x="6658252" y="2800134"/>
            <a:ext cx="4827142" cy="3447098"/>
          </a:xfrm>
          <a:prstGeom prst="rect">
            <a:avLst/>
          </a:prstGeom>
          <a:noFill/>
        </p:spPr>
        <p:txBody>
          <a:bodyPr wrap="square" rtlCol="0">
            <a:spAutoFit/>
          </a:bodyPr>
          <a:lstStyle/>
          <a:p>
            <a:r>
              <a:rPr lang="zh-CN" altLang="en-US" sz="2000" dirty="0">
                <a:solidFill>
                  <a:srgbClr val="FF0000"/>
                </a:solidFill>
              </a:rPr>
              <a:t>答案</a:t>
            </a:r>
            <a:r>
              <a:rPr lang="en-US" altLang="zh-CN" sz="2000" dirty="0">
                <a:solidFill>
                  <a:srgbClr val="FF0000"/>
                </a:solidFill>
              </a:rPr>
              <a:t>C</a:t>
            </a:r>
          </a:p>
          <a:p>
            <a:r>
              <a:rPr lang="en-US" altLang="zh-CN" dirty="0"/>
              <a:t>H1</a:t>
            </a:r>
            <a:r>
              <a:rPr lang="zh-CN" altLang="en-US" dirty="0"/>
              <a:t>和</a:t>
            </a:r>
            <a:r>
              <a:rPr lang="en-US" altLang="zh-CN" dirty="0"/>
              <a:t>H2</a:t>
            </a:r>
            <a:r>
              <a:rPr lang="zh-CN" altLang="en-US" dirty="0"/>
              <a:t>属于同一网段</a:t>
            </a:r>
            <a:endParaRPr lang="en-US" altLang="zh-CN" dirty="0"/>
          </a:p>
          <a:p>
            <a:r>
              <a:rPr lang="en-US" altLang="zh-CN" dirty="0"/>
              <a:t>H3</a:t>
            </a:r>
            <a:r>
              <a:rPr lang="zh-CN" altLang="en-US" dirty="0"/>
              <a:t>和</a:t>
            </a:r>
            <a:r>
              <a:rPr lang="en-US" altLang="zh-CN" dirty="0"/>
              <a:t>H4</a:t>
            </a:r>
            <a:r>
              <a:rPr lang="zh-CN" altLang="en-US" dirty="0"/>
              <a:t>属于同一网段</a:t>
            </a:r>
            <a:endParaRPr lang="en-US" altLang="zh-CN" dirty="0"/>
          </a:p>
          <a:p>
            <a:r>
              <a:rPr lang="zh-CN" altLang="en-US" dirty="0"/>
              <a:t>所以</a:t>
            </a:r>
            <a:r>
              <a:rPr lang="en-US" altLang="zh-CN" dirty="0"/>
              <a:t>H1 H2</a:t>
            </a:r>
            <a:r>
              <a:rPr lang="zh-CN" altLang="en-US" dirty="0"/>
              <a:t>可以互相通信，</a:t>
            </a:r>
            <a:r>
              <a:rPr lang="en-US" altLang="zh-CN" dirty="0"/>
              <a:t>H3 H4</a:t>
            </a:r>
            <a:r>
              <a:rPr lang="zh-CN" altLang="en-US" dirty="0"/>
              <a:t>可以互相通信。</a:t>
            </a:r>
            <a:r>
              <a:rPr lang="en-US" altLang="zh-CN" dirty="0"/>
              <a:t>A</a:t>
            </a:r>
            <a:r>
              <a:rPr lang="zh-CN" altLang="en-US" dirty="0"/>
              <a:t>、</a:t>
            </a:r>
            <a:r>
              <a:rPr lang="en-US" altLang="zh-CN" dirty="0"/>
              <a:t>D</a:t>
            </a:r>
            <a:r>
              <a:rPr lang="zh-CN" altLang="en-US" dirty="0"/>
              <a:t>错误。</a:t>
            </a:r>
            <a:endParaRPr lang="en-US" altLang="zh-CN" dirty="0"/>
          </a:p>
          <a:p>
            <a:endParaRPr lang="en-US" altLang="zh-CN" dirty="0"/>
          </a:p>
          <a:p>
            <a:r>
              <a:rPr lang="zh-CN" altLang="en-US" dirty="0"/>
              <a:t>由于</a:t>
            </a:r>
            <a:r>
              <a:rPr lang="en-US" altLang="zh-CN" dirty="0"/>
              <a:t>H2</a:t>
            </a:r>
            <a:r>
              <a:rPr lang="zh-CN" altLang="en-US" dirty="0"/>
              <a:t>默认网关与</a:t>
            </a:r>
            <a:r>
              <a:rPr lang="en-US" altLang="zh-CN" dirty="0"/>
              <a:t>E1</a:t>
            </a:r>
            <a:r>
              <a:rPr lang="zh-CN" altLang="en-US" dirty="0"/>
              <a:t>端口不符合，所以无法通过路由器访问</a:t>
            </a:r>
            <a:r>
              <a:rPr lang="en-US" altLang="zh-CN" dirty="0"/>
              <a:t>Internet</a:t>
            </a:r>
            <a:r>
              <a:rPr lang="zh-CN" altLang="en-US" dirty="0"/>
              <a:t>；而</a:t>
            </a:r>
            <a:r>
              <a:rPr lang="en-US" altLang="zh-CN" dirty="0"/>
              <a:t>H4</a:t>
            </a:r>
            <a:r>
              <a:rPr lang="zh-CN" altLang="en-US" dirty="0"/>
              <a:t>默认网关与</a:t>
            </a:r>
            <a:r>
              <a:rPr lang="en-US" altLang="zh-CN" dirty="0"/>
              <a:t>E1</a:t>
            </a:r>
            <a:r>
              <a:rPr lang="zh-CN" altLang="en-US" dirty="0"/>
              <a:t>相同，所以可以通过路由器进行访问。</a:t>
            </a:r>
            <a:r>
              <a:rPr lang="en-US" altLang="zh-CN" dirty="0"/>
              <a:t>B</a:t>
            </a:r>
            <a:r>
              <a:rPr lang="zh-CN" altLang="en-US" dirty="0"/>
              <a:t>错误</a:t>
            </a:r>
            <a:endParaRPr lang="en-US" altLang="zh-CN" dirty="0"/>
          </a:p>
          <a:p>
            <a:endParaRPr lang="en-US" altLang="zh-CN" dirty="0"/>
          </a:p>
          <a:p>
            <a:r>
              <a:rPr lang="zh-CN" altLang="en-US" dirty="0"/>
              <a:t>由于</a:t>
            </a:r>
            <a:r>
              <a:rPr lang="en-US" altLang="zh-CN" dirty="0"/>
              <a:t>H2</a:t>
            </a:r>
            <a:r>
              <a:rPr lang="zh-CN" altLang="en-US" dirty="0"/>
              <a:t>和</a:t>
            </a:r>
            <a:r>
              <a:rPr lang="en-US" altLang="zh-CN" dirty="0"/>
              <a:t>H4</a:t>
            </a:r>
            <a:r>
              <a:rPr lang="zh-CN" altLang="en-US" dirty="0"/>
              <a:t>没有路由器匹配，所以不能互相通信。</a:t>
            </a:r>
            <a:r>
              <a:rPr lang="en-US" altLang="zh-CN" dirty="0"/>
              <a:t>C</a:t>
            </a:r>
            <a:r>
              <a:rPr lang="zh-CN" altLang="en-US" dirty="0"/>
              <a:t>正确</a:t>
            </a:r>
          </a:p>
        </p:txBody>
      </p:sp>
    </p:spTree>
    <p:extLst>
      <p:ext uri="{BB962C8B-B14F-4D97-AF65-F5344CB8AC3E}">
        <p14:creationId xmlns:p14="http://schemas.microsoft.com/office/powerpoint/2010/main" val="198235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4</a:t>
            </a:r>
            <a:endParaRPr lang="zh-CN" altLang="en-US" dirty="0">
              <a:solidFill>
                <a:schemeClr val="tx1"/>
              </a:solidFill>
              <a:cs typeface="+mn-ea"/>
              <a:sym typeface="+mn-lt"/>
            </a:endParaRPr>
          </a:p>
        </p:txBody>
      </p:sp>
      <p:sp>
        <p:nvSpPr>
          <p:cNvPr id="2" name="文本框 1">
            <a:extLst>
              <a:ext uri="{FF2B5EF4-FFF2-40B4-BE49-F238E27FC236}">
                <a16:creationId xmlns:a16="http://schemas.microsoft.com/office/drawing/2014/main" id="{849136C4-0B70-4A4C-A778-0C5FBC7F3998}"/>
              </a:ext>
            </a:extLst>
          </p:cNvPr>
          <p:cNvSpPr txBox="1"/>
          <p:nvPr/>
        </p:nvSpPr>
        <p:spPr>
          <a:xfrm>
            <a:off x="958788" y="1228686"/>
            <a:ext cx="10422385" cy="461665"/>
          </a:xfrm>
          <a:prstGeom prst="rect">
            <a:avLst/>
          </a:prstGeom>
          <a:noFill/>
        </p:spPr>
        <p:txBody>
          <a:bodyPr wrap="square" rtlCol="0">
            <a:spAutoFit/>
          </a:bodyPr>
          <a:lstStyle/>
          <a:p>
            <a:r>
              <a:rPr lang="zh-CN" altLang="en-US" sz="2400" dirty="0"/>
              <a:t>若将</a:t>
            </a:r>
            <a:r>
              <a:rPr lang="en-US" altLang="zh-CN" sz="2400" dirty="0"/>
              <a:t>101.200.16.0/20</a:t>
            </a:r>
            <a:r>
              <a:rPr lang="zh-CN" altLang="en-US" sz="2400" dirty="0"/>
              <a:t>划分为</a:t>
            </a:r>
            <a:r>
              <a:rPr lang="en-US" altLang="zh-CN" sz="2400" dirty="0"/>
              <a:t>5</a:t>
            </a:r>
            <a:r>
              <a:rPr lang="zh-CN" altLang="en-US" sz="2400" dirty="0"/>
              <a:t>个子网</a:t>
            </a:r>
            <a:r>
              <a:rPr lang="en-US" altLang="zh-CN" sz="2400" dirty="0"/>
              <a:t>,</a:t>
            </a:r>
            <a:r>
              <a:rPr lang="zh-CN" altLang="en-US" sz="2400" dirty="0"/>
              <a:t>则可能的最小子网的可分配</a:t>
            </a:r>
            <a:r>
              <a:rPr lang="en-US" altLang="zh-CN" sz="2400" dirty="0"/>
              <a:t>IP</a:t>
            </a:r>
            <a:r>
              <a:rPr lang="zh-CN" altLang="en-US" sz="2400" dirty="0"/>
              <a:t>地址数为</a:t>
            </a:r>
            <a:r>
              <a:rPr lang="en-US" altLang="zh-CN" sz="2400" dirty="0"/>
              <a:t>?</a:t>
            </a:r>
            <a:endParaRPr lang="zh-CN" altLang="en-US" sz="2400" dirty="0"/>
          </a:p>
        </p:txBody>
      </p:sp>
      <p:sp>
        <p:nvSpPr>
          <p:cNvPr id="3" name="文本框 2">
            <a:extLst>
              <a:ext uri="{FF2B5EF4-FFF2-40B4-BE49-F238E27FC236}">
                <a16:creationId xmlns:a16="http://schemas.microsoft.com/office/drawing/2014/main" id="{B58FFCBE-C084-4B2F-94CF-B4EBDF0C26E2}"/>
              </a:ext>
            </a:extLst>
          </p:cNvPr>
          <p:cNvSpPr txBox="1"/>
          <p:nvPr/>
        </p:nvSpPr>
        <p:spPr>
          <a:xfrm>
            <a:off x="1233996" y="2413337"/>
            <a:ext cx="9241654" cy="707886"/>
          </a:xfrm>
          <a:prstGeom prst="rect">
            <a:avLst/>
          </a:prstGeom>
          <a:noFill/>
        </p:spPr>
        <p:txBody>
          <a:bodyPr wrap="square" rtlCol="0">
            <a:spAutoFit/>
          </a:bodyPr>
          <a:lstStyle/>
          <a:p>
            <a:r>
              <a:rPr lang="zh-CN" altLang="en-US" sz="2000" dirty="0"/>
              <a:t>为了保证有子网的可分配</a:t>
            </a:r>
            <a:r>
              <a:rPr lang="en-US" altLang="zh-CN" sz="2000" dirty="0"/>
              <a:t>IP</a:t>
            </a:r>
            <a:r>
              <a:rPr lang="zh-CN" altLang="en-US" sz="2000" dirty="0"/>
              <a:t>地址数尽可能小，即要让其他子网的可分配</a:t>
            </a:r>
            <a:r>
              <a:rPr lang="en-US" altLang="zh-CN" sz="2000" dirty="0"/>
              <a:t>IP</a:t>
            </a:r>
            <a:r>
              <a:rPr lang="zh-CN" altLang="en-US" sz="2000" dirty="0"/>
              <a:t>地址数尽可能大，不能采用平均划分的方法，而要</a:t>
            </a:r>
            <a:r>
              <a:rPr lang="zh-CN" altLang="en-US" sz="2000" dirty="0">
                <a:solidFill>
                  <a:srgbClr val="FF0000"/>
                </a:solidFill>
              </a:rPr>
              <a:t>采用变长的子网划分方法</a:t>
            </a:r>
            <a:r>
              <a:rPr lang="zh-CN" altLang="en-US" sz="2000" dirty="0"/>
              <a:t>。</a:t>
            </a:r>
          </a:p>
        </p:txBody>
      </p:sp>
      <p:pic>
        <p:nvPicPr>
          <p:cNvPr id="5" name="图片 4">
            <a:extLst>
              <a:ext uri="{FF2B5EF4-FFF2-40B4-BE49-F238E27FC236}">
                <a16:creationId xmlns:a16="http://schemas.microsoft.com/office/drawing/2014/main" id="{C47E1AEF-A684-474D-B95E-AAF63EFA57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350" y="3121223"/>
            <a:ext cx="7602244" cy="2775423"/>
          </a:xfrm>
          <a:prstGeom prst="rect">
            <a:avLst/>
          </a:prstGeom>
        </p:spPr>
      </p:pic>
    </p:spTree>
    <p:extLst>
      <p:ext uri="{BB962C8B-B14F-4D97-AF65-F5344CB8AC3E}">
        <p14:creationId xmlns:p14="http://schemas.microsoft.com/office/powerpoint/2010/main" val="85126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4</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3638C7D6-39CF-4B47-A0F0-9F0ED9566532}"/>
              </a:ext>
            </a:extLst>
          </p:cNvPr>
          <p:cNvPicPr>
            <a:picLocks noChangeAspect="1"/>
          </p:cNvPicPr>
          <p:nvPr/>
        </p:nvPicPr>
        <p:blipFill>
          <a:blip r:embed="rId3"/>
          <a:stretch>
            <a:fillRect/>
          </a:stretch>
        </p:blipFill>
        <p:spPr>
          <a:xfrm>
            <a:off x="362559" y="1572042"/>
            <a:ext cx="6309846" cy="5046390"/>
          </a:xfrm>
          <a:prstGeom prst="rect">
            <a:avLst/>
          </a:prstGeom>
        </p:spPr>
      </p:pic>
      <p:sp>
        <p:nvSpPr>
          <p:cNvPr id="4" name="文本框 3">
            <a:extLst>
              <a:ext uri="{FF2B5EF4-FFF2-40B4-BE49-F238E27FC236}">
                <a16:creationId xmlns:a16="http://schemas.microsoft.com/office/drawing/2014/main" id="{4EECCE19-D401-4CF0-9FA3-36A27B0BB8E5}"/>
              </a:ext>
            </a:extLst>
          </p:cNvPr>
          <p:cNvSpPr txBox="1"/>
          <p:nvPr/>
        </p:nvSpPr>
        <p:spPr>
          <a:xfrm>
            <a:off x="1926455" y="894934"/>
            <a:ext cx="3293615" cy="677108"/>
          </a:xfrm>
          <a:prstGeom prst="rect">
            <a:avLst/>
          </a:prstGeom>
          <a:noFill/>
        </p:spPr>
        <p:txBody>
          <a:bodyPr wrap="square" rtlCol="0">
            <a:spAutoFit/>
          </a:bodyPr>
          <a:lstStyle/>
          <a:p>
            <a:r>
              <a:rPr lang="en-US" altLang="zh-CN" sz="2000" dirty="0"/>
              <a:t>DHCP</a:t>
            </a:r>
            <a:r>
              <a:rPr lang="zh-CN" altLang="en-US" sz="2000" dirty="0"/>
              <a:t>动态主机配置协议：</a:t>
            </a:r>
            <a:endParaRPr lang="en-US" altLang="zh-CN" sz="2000" dirty="0"/>
          </a:p>
          <a:p>
            <a:r>
              <a:rPr lang="zh-CN" altLang="en-US" dirty="0"/>
              <a:t>客户端与服务器端交互过程</a:t>
            </a:r>
          </a:p>
        </p:txBody>
      </p:sp>
      <p:sp>
        <p:nvSpPr>
          <p:cNvPr id="5" name="文本框 4">
            <a:extLst>
              <a:ext uri="{FF2B5EF4-FFF2-40B4-BE49-F238E27FC236}">
                <a16:creationId xmlns:a16="http://schemas.microsoft.com/office/drawing/2014/main" id="{2D207605-B157-4876-BE92-6E7A2674766A}"/>
              </a:ext>
            </a:extLst>
          </p:cNvPr>
          <p:cNvSpPr txBox="1"/>
          <p:nvPr/>
        </p:nvSpPr>
        <p:spPr>
          <a:xfrm>
            <a:off x="7199789" y="2121763"/>
            <a:ext cx="4554245" cy="2739211"/>
          </a:xfrm>
          <a:prstGeom prst="rect">
            <a:avLst/>
          </a:prstGeom>
          <a:noFill/>
        </p:spPr>
        <p:txBody>
          <a:bodyPr wrap="square" rtlCol="0">
            <a:spAutoFit/>
          </a:bodyPr>
          <a:lstStyle/>
          <a:p>
            <a:r>
              <a:rPr lang="en-US" altLang="zh-CN" sz="2400" dirty="0"/>
              <a:t>DHCP</a:t>
            </a:r>
            <a:r>
              <a:rPr lang="zh-CN" altLang="en-US" sz="2400" dirty="0"/>
              <a:t>客户端和服务器端通过广播方式进行交互的原因：</a:t>
            </a:r>
            <a:endParaRPr lang="en-US" altLang="zh-CN" sz="2400" dirty="0"/>
          </a:p>
          <a:p>
            <a:endParaRPr lang="en-US" altLang="zh-CN" sz="2400" dirty="0"/>
          </a:p>
          <a:p>
            <a:r>
              <a:rPr lang="zh-CN" altLang="en-US" sz="2000" dirty="0"/>
              <a:t>（</a:t>
            </a:r>
            <a:r>
              <a:rPr lang="en-US" altLang="zh-CN" sz="2000" dirty="0"/>
              <a:t>1</a:t>
            </a:r>
            <a:r>
              <a:rPr lang="zh-CN" altLang="en-US" sz="2000" dirty="0"/>
              <a:t>）</a:t>
            </a:r>
            <a:r>
              <a:rPr lang="en-US" altLang="zh-CN" sz="2000" dirty="0"/>
              <a:t>DHCP</a:t>
            </a:r>
            <a:r>
              <a:rPr lang="zh-CN" altLang="en-US" sz="2000" dirty="0"/>
              <a:t>执行初期，客户端不知道服务器端的</a:t>
            </a:r>
            <a:r>
              <a:rPr lang="en-US" altLang="zh-CN" sz="2000" dirty="0"/>
              <a:t>IP</a:t>
            </a:r>
            <a:r>
              <a:rPr lang="zh-CN" altLang="en-US" sz="2000" dirty="0"/>
              <a:t>地址</a:t>
            </a:r>
            <a:endParaRPr lang="en-US" altLang="zh-CN" sz="2000" dirty="0"/>
          </a:p>
          <a:p>
            <a:r>
              <a:rPr lang="zh-CN" altLang="en-US" sz="2000" dirty="0"/>
              <a:t>（</a:t>
            </a:r>
            <a:r>
              <a:rPr lang="en-US" altLang="zh-CN" sz="2000" dirty="0"/>
              <a:t>2</a:t>
            </a:r>
            <a:r>
              <a:rPr lang="zh-CN" altLang="en-US" sz="2000" dirty="0"/>
              <a:t>）在执行中间，客户端并未被分配</a:t>
            </a:r>
            <a:r>
              <a:rPr lang="en-US" altLang="zh-CN" sz="2000" dirty="0"/>
              <a:t>IP</a:t>
            </a:r>
            <a:r>
              <a:rPr lang="zh-CN" altLang="en-US" sz="2000" dirty="0"/>
              <a:t>地址，从而导致两者之间的通信必须采用广播的方式。</a:t>
            </a:r>
          </a:p>
        </p:txBody>
      </p:sp>
    </p:spTree>
    <p:extLst>
      <p:ext uri="{BB962C8B-B14F-4D97-AF65-F5344CB8AC3E}">
        <p14:creationId xmlns:p14="http://schemas.microsoft.com/office/powerpoint/2010/main" val="11722023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4</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109FCCE3-630C-4EB4-97DF-5FD39D2B1993}"/>
              </a:ext>
            </a:extLst>
          </p:cNvPr>
          <p:cNvPicPr>
            <a:picLocks noChangeAspect="1"/>
          </p:cNvPicPr>
          <p:nvPr/>
        </p:nvPicPr>
        <p:blipFill>
          <a:blip r:embed="rId3"/>
          <a:stretch>
            <a:fillRect/>
          </a:stretch>
        </p:blipFill>
        <p:spPr>
          <a:xfrm>
            <a:off x="247149" y="1723540"/>
            <a:ext cx="7612659" cy="3958583"/>
          </a:xfrm>
          <a:prstGeom prst="rect">
            <a:avLst/>
          </a:prstGeom>
        </p:spPr>
      </p:pic>
      <p:sp>
        <p:nvSpPr>
          <p:cNvPr id="4" name="文本框 3">
            <a:extLst>
              <a:ext uri="{FF2B5EF4-FFF2-40B4-BE49-F238E27FC236}">
                <a16:creationId xmlns:a16="http://schemas.microsoft.com/office/drawing/2014/main" id="{3ED39124-B57A-48E1-930D-D31AC95AFDEE}"/>
              </a:ext>
            </a:extLst>
          </p:cNvPr>
          <p:cNvSpPr txBox="1"/>
          <p:nvPr/>
        </p:nvSpPr>
        <p:spPr>
          <a:xfrm>
            <a:off x="2698812" y="1069424"/>
            <a:ext cx="3719744" cy="461665"/>
          </a:xfrm>
          <a:prstGeom prst="rect">
            <a:avLst/>
          </a:prstGeom>
          <a:noFill/>
        </p:spPr>
        <p:txBody>
          <a:bodyPr wrap="square" rtlCol="0">
            <a:spAutoFit/>
          </a:bodyPr>
          <a:lstStyle/>
          <a:p>
            <a:r>
              <a:rPr lang="en-US" altLang="zh-CN" sz="2400" dirty="0"/>
              <a:t>NAT</a:t>
            </a:r>
            <a:r>
              <a:rPr lang="zh-CN" altLang="en-US" sz="2400" dirty="0"/>
              <a:t>：网络地址转换</a:t>
            </a:r>
          </a:p>
        </p:txBody>
      </p:sp>
      <p:sp>
        <p:nvSpPr>
          <p:cNvPr id="5" name="文本框 4">
            <a:extLst>
              <a:ext uri="{FF2B5EF4-FFF2-40B4-BE49-F238E27FC236}">
                <a16:creationId xmlns:a16="http://schemas.microsoft.com/office/drawing/2014/main" id="{6A282230-DD29-45DF-84D2-419064BC6D82}"/>
              </a:ext>
            </a:extLst>
          </p:cNvPr>
          <p:cNvSpPr txBox="1"/>
          <p:nvPr/>
        </p:nvSpPr>
        <p:spPr>
          <a:xfrm>
            <a:off x="8191020" y="2627790"/>
            <a:ext cx="4000980" cy="2554545"/>
          </a:xfrm>
          <a:prstGeom prst="rect">
            <a:avLst/>
          </a:prstGeom>
          <a:noFill/>
        </p:spPr>
        <p:txBody>
          <a:bodyPr wrap="square" rtlCol="0">
            <a:spAutoFit/>
          </a:bodyPr>
          <a:lstStyle/>
          <a:p>
            <a:r>
              <a:rPr lang="zh-CN" altLang="en-US" sz="2000" dirty="0"/>
              <a:t>普通路由器在转发</a:t>
            </a:r>
            <a:r>
              <a:rPr lang="en-US" altLang="zh-CN" sz="2000" dirty="0"/>
              <a:t>IP</a:t>
            </a:r>
            <a:r>
              <a:rPr lang="zh-CN" altLang="en-US" sz="2000" dirty="0"/>
              <a:t>数据报时，不改变其源 </a:t>
            </a:r>
            <a:r>
              <a:rPr lang="en-US" altLang="zh-CN" sz="2000" dirty="0"/>
              <a:t>IP</a:t>
            </a:r>
            <a:r>
              <a:rPr lang="zh-CN" altLang="en-US" sz="2000" dirty="0"/>
              <a:t>地址和目的</a:t>
            </a:r>
            <a:r>
              <a:rPr lang="en-US" altLang="zh-CN" sz="2000" dirty="0"/>
              <a:t>IP</a:t>
            </a:r>
            <a:r>
              <a:rPr lang="zh-CN" altLang="en-US" sz="2000" dirty="0"/>
              <a:t>地址。</a:t>
            </a:r>
            <a:endParaRPr lang="en-US" altLang="zh-CN" sz="2000" dirty="0"/>
          </a:p>
          <a:p>
            <a:r>
              <a:rPr lang="zh-CN" altLang="en-US" sz="2000" dirty="0"/>
              <a:t>而</a:t>
            </a:r>
            <a:r>
              <a:rPr lang="en-US" altLang="zh-CN" sz="2000" dirty="0"/>
              <a:t>NAT</a:t>
            </a:r>
            <a:r>
              <a:rPr lang="zh-CN" altLang="en-US" sz="2000" dirty="0"/>
              <a:t>路由器在转发</a:t>
            </a:r>
            <a:r>
              <a:rPr lang="en-US" altLang="zh-CN" sz="2000" dirty="0"/>
              <a:t>IP</a:t>
            </a:r>
            <a:r>
              <a:rPr lang="zh-CN" altLang="en-US" sz="2000" dirty="0"/>
              <a:t>数据报时，</a:t>
            </a:r>
            <a:r>
              <a:rPr lang="zh-CN" altLang="en-US" sz="2000" dirty="0">
                <a:solidFill>
                  <a:srgbClr val="FF0000"/>
                </a:solidFill>
              </a:rPr>
              <a:t>一定要更换其</a:t>
            </a:r>
            <a:r>
              <a:rPr lang="en-US" altLang="zh-CN" sz="2000" dirty="0">
                <a:solidFill>
                  <a:srgbClr val="FF0000"/>
                </a:solidFill>
              </a:rPr>
              <a:t>IP</a:t>
            </a:r>
            <a:r>
              <a:rPr lang="zh-CN" altLang="en-US" sz="2000" dirty="0">
                <a:solidFill>
                  <a:srgbClr val="FF0000"/>
                </a:solidFill>
              </a:rPr>
              <a:t>地址</a:t>
            </a:r>
            <a:r>
              <a:rPr lang="zh-CN" altLang="en-US" sz="2000" dirty="0"/>
              <a:t>（转换源</a:t>
            </a:r>
            <a:r>
              <a:rPr lang="en-US" altLang="zh-CN" sz="2000" dirty="0"/>
              <a:t>IP</a:t>
            </a:r>
            <a:r>
              <a:rPr lang="zh-CN" altLang="en-US" sz="2000" dirty="0"/>
              <a:t>地址或目的</a:t>
            </a:r>
            <a:r>
              <a:rPr lang="en-US" altLang="zh-CN" sz="2000" dirty="0"/>
              <a:t>IP</a:t>
            </a:r>
            <a:r>
              <a:rPr lang="zh-CN" altLang="en-US" sz="2000" dirty="0"/>
              <a:t>地址）。</a:t>
            </a:r>
            <a:endParaRPr lang="en-US" altLang="zh-CN" sz="2000" dirty="0"/>
          </a:p>
          <a:p>
            <a:r>
              <a:rPr lang="zh-CN" altLang="en-US" sz="2000" dirty="0"/>
              <a:t>普通路由器仅工作在网络层，而</a:t>
            </a:r>
            <a:r>
              <a:rPr lang="en-US" altLang="zh-CN" sz="2000" dirty="0"/>
              <a:t>NAT</a:t>
            </a:r>
            <a:r>
              <a:rPr lang="zh-CN" altLang="en-US" sz="2000" dirty="0"/>
              <a:t>路由器还需要查看和转换传输层的端口号。</a:t>
            </a:r>
          </a:p>
        </p:txBody>
      </p:sp>
    </p:spTree>
    <p:extLst>
      <p:ext uri="{BB962C8B-B14F-4D97-AF65-F5344CB8AC3E}">
        <p14:creationId xmlns:p14="http://schemas.microsoft.com/office/powerpoint/2010/main" val="4177307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1</a:t>
            </a:r>
            <a:endParaRPr lang="zh-CN" altLang="en-US" dirty="0">
              <a:solidFill>
                <a:schemeClr val="tx1"/>
              </a:solidFill>
              <a:cs typeface="+mn-ea"/>
              <a:sym typeface="+mn-lt"/>
            </a:endParaRPr>
          </a:p>
        </p:txBody>
      </p:sp>
      <p:sp>
        <p:nvSpPr>
          <p:cNvPr id="3" name="文本框 2">
            <a:extLst>
              <a:ext uri="{FF2B5EF4-FFF2-40B4-BE49-F238E27FC236}">
                <a16:creationId xmlns:a16="http://schemas.microsoft.com/office/drawing/2014/main" id="{044C0D52-C56D-459B-AA24-D20B9B6783DE}"/>
              </a:ext>
            </a:extLst>
          </p:cNvPr>
          <p:cNvSpPr txBox="1"/>
          <p:nvPr/>
        </p:nvSpPr>
        <p:spPr>
          <a:xfrm>
            <a:off x="424702" y="1045260"/>
            <a:ext cx="4351483" cy="4647426"/>
          </a:xfrm>
          <a:prstGeom prst="rect">
            <a:avLst/>
          </a:prstGeom>
          <a:noFill/>
        </p:spPr>
        <p:txBody>
          <a:bodyPr wrap="square" rtlCol="0">
            <a:spAutoFit/>
          </a:bodyPr>
          <a:lstStyle/>
          <a:p>
            <a:r>
              <a:rPr lang="zh-CN" altLang="en-US" sz="3200" dirty="0"/>
              <a:t>协议：</a:t>
            </a:r>
            <a:endParaRPr lang="en-US" altLang="zh-CN" sz="3200" dirty="0"/>
          </a:p>
          <a:p>
            <a:r>
              <a:rPr lang="zh-CN" altLang="en-US" sz="2400" dirty="0">
                <a:solidFill>
                  <a:srgbClr val="FF0000"/>
                </a:solidFill>
              </a:rPr>
              <a:t>（</a:t>
            </a:r>
            <a:r>
              <a:rPr lang="en-US" altLang="zh-CN" sz="2400" dirty="0">
                <a:solidFill>
                  <a:srgbClr val="FF0000"/>
                </a:solidFill>
              </a:rPr>
              <a:t>1</a:t>
            </a:r>
            <a:r>
              <a:rPr lang="zh-CN" altLang="en-US" sz="2400" dirty="0">
                <a:solidFill>
                  <a:srgbClr val="FF0000"/>
                </a:solidFill>
              </a:rPr>
              <a:t>）语法：</a:t>
            </a:r>
            <a:endParaRPr lang="en-US" altLang="zh-CN" sz="2400" dirty="0">
              <a:solidFill>
                <a:srgbClr val="FF0000"/>
              </a:solidFill>
            </a:endParaRPr>
          </a:p>
          <a:p>
            <a:r>
              <a:rPr lang="zh-CN" altLang="en-US" sz="2400" dirty="0"/>
              <a:t>▪数据与控制信息的结构或格式</a:t>
            </a:r>
          </a:p>
          <a:p>
            <a:r>
              <a:rPr lang="zh-CN" altLang="en-US" sz="2400" dirty="0"/>
              <a:t>▪ 信号电平</a:t>
            </a:r>
            <a:endParaRPr lang="en-US" altLang="zh-CN" sz="2400" dirty="0"/>
          </a:p>
          <a:p>
            <a:r>
              <a:rPr lang="zh-CN" altLang="en-US" sz="2400" dirty="0">
                <a:solidFill>
                  <a:srgbClr val="FF0000"/>
                </a:solidFill>
              </a:rPr>
              <a:t>（</a:t>
            </a:r>
            <a:r>
              <a:rPr lang="en-US" altLang="zh-CN" sz="2400" dirty="0">
                <a:solidFill>
                  <a:srgbClr val="FF0000"/>
                </a:solidFill>
              </a:rPr>
              <a:t>2</a:t>
            </a:r>
            <a:r>
              <a:rPr lang="zh-CN" altLang="en-US" sz="2400" dirty="0">
                <a:solidFill>
                  <a:srgbClr val="FF0000"/>
                </a:solidFill>
              </a:rPr>
              <a:t>）语义：</a:t>
            </a:r>
            <a:endParaRPr lang="en-US" altLang="zh-CN" sz="2400" dirty="0">
              <a:solidFill>
                <a:srgbClr val="FF0000"/>
              </a:solidFill>
            </a:endParaRPr>
          </a:p>
          <a:p>
            <a:r>
              <a:rPr lang="zh-CN" altLang="en-US" sz="2400" dirty="0"/>
              <a:t>▪需要发出何种控制信息</a:t>
            </a:r>
          </a:p>
          <a:p>
            <a:r>
              <a:rPr lang="zh-CN" altLang="en-US" sz="2400" dirty="0"/>
              <a:t>▪ 完成何种动作以及做出何种响应</a:t>
            </a:r>
          </a:p>
          <a:p>
            <a:r>
              <a:rPr lang="zh-CN" altLang="en-US" sz="2400" dirty="0"/>
              <a:t>▪ 差错控制</a:t>
            </a:r>
            <a:endParaRPr lang="en-US" altLang="zh-CN" sz="2400" dirty="0"/>
          </a:p>
          <a:p>
            <a:r>
              <a:rPr lang="zh-CN" altLang="en-US" sz="2400" dirty="0">
                <a:solidFill>
                  <a:srgbClr val="FF0000"/>
                </a:solidFill>
              </a:rPr>
              <a:t>（</a:t>
            </a:r>
            <a:r>
              <a:rPr lang="en-US" altLang="zh-CN" sz="2400" dirty="0">
                <a:solidFill>
                  <a:srgbClr val="FF0000"/>
                </a:solidFill>
              </a:rPr>
              <a:t>3</a:t>
            </a:r>
            <a:r>
              <a:rPr lang="zh-CN" altLang="en-US" sz="2400" dirty="0">
                <a:solidFill>
                  <a:srgbClr val="FF0000"/>
                </a:solidFill>
              </a:rPr>
              <a:t>）时序：</a:t>
            </a:r>
            <a:endParaRPr lang="en-US" altLang="zh-CN" sz="2400" dirty="0">
              <a:solidFill>
                <a:srgbClr val="FF0000"/>
              </a:solidFill>
            </a:endParaRPr>
          </a:p>
          <a:p>
            <a:r>
              <a:rPr lang="zh-CN" altLang="en-US" sz="2400" dirty="0"/>
              <a:t>▪事件顺序</a:t>
            </a:r>
          </a:p>
          <a:p>
            <a:r>
              <a:rPr lang="zh-CN" altLang="en-US" sz="2400" dirty="0"/>
              <a:t>▪ 速度匹配</a:t>
            </a:r>
          </a:p>
        </p:txBody>
      </p:sp>
      <p:pic>
        <p:nvPicPr>
          <p:cNvPr id="5" name="图片 4">
            <a:extLst>
              <a:ext uri="{FF2B5EF4-FFF2-40B4-BE49-F238E27FC236}">
                <a16:creationId xmlns:a16="http://schemas.microsoft.com/office/drawing/2014/main" id="{E209CEF7-DD89-45DE-BF3A-53AC76476993}"/>
              </a:ext>
            </a:extLst>
          </p:cNvPr>
          <p:cNvPicPr>
            <a:picLocks noChangeAspect="1"/>
          </p:cNvPicPr>
          <p:nvPr/>
        </p:nvPicPr>
        <p:blipFill rotWithShape="1">
          <a:blip r:embed="rId3">
            <a:extLst>
              <a:ext uri="{28A0092B-C50C-407E-A947-70E740481C1C}">
                <a14:useLocalDpi xmlns:a14="http://schemas.microsoft.com/office/drawing/2010/main" val="0"/>
              </a:ext>
            </a:extLst>
          </a:blip>
          <a:srcRect l="3715"/>
          <a:stretch/>
        </p:blipFill>
        <p:spPr>
          <a:xfrm>
            <a:off x="4971495" y="1045260"/>
            <a:ext cx="7131728" cy="2633874"/>
          </a:xfrm>
          <a:prstGeom prst="rect">
            <a:avLst/>
          </a:prstGeom>
        </p:spPr>
      </p:pic>
      <p:sp>
        <p:nvSpPr>
          <p:cNvPr id="6" name="文本框 5">
            <a:extLst>
              <a:ext uri="{FF2B5EF4-FFF2-40B4-BE49-F238E27FC236}">
                <a16:creationId xmlns:a16="http://schemas.microsoft.com/office/drawing/2014/main" id="{4D49D3E6-BF02-4A8B-9FA3-F5D6243F0AD5}"/>
              </a:ext>
            </a:extLst>
          </p:cNvPr>
          <p:cNvSpPr txBox="1"/>
          <p:nvPr/>
        </p:nvSpPr>
        <p:spPr>
          <a:xfrm>
            <a:off x="5575177" y="3986060"/>
            <a:ext cx="1775534" cy="461665"/>
          </a:xfrm>
          <a:prstGeom prst="rect">
            <a:avLst/>
          </a:prstGeom>
          <a:noFill/>
        </p:spPr>
        <p:txBody>
          <a:bodyPr wrap="square" rtlCol="0">
            <a:spAutoFit/>
          </a:bodyPr>
          <a:lstStyle/>
          <a:p>
            <a:r>
              <a:rPr lang="zh-CN" altLang="en-US" sz="2400" dirty="0">
                <a:solidFill>
                  <a:srgbClr val="FF0000"/>
                </a:solidFill>
              </a:rPr>
              <a:t>答案：</a:t>
            </a:r>
            <a:r>
              <a:rPr lang="en-US" altLang="zh-CN" sz="2400" dirty="0">
                <a:solidFill>
                  <a:srgbClr val="FF0000"/>
                </a:solidFill>
              </a:rPr>
              <a:t>C</a:t>
            </a:r>
            <a:endParaRPr lang="zh-CN" altLang="en-US" sz="2400" dirty="0">
              <a:solidFill>
                <a:srgbClr val="FF0000"/>
              </a:solidFill>
            </a:endParaRPr>
          </a:p>
        </p:txBody>
      </p:sp>
    </p:spTree>
    <p:extLst>
      <p:ext uri="{BB962C8B-B14F-4D97-AF65-F5344CB8AC3E}">
        <p14:creationId xmlns:p14="http://schemas.microsoft.com/office/powerpoint/2010/main" val="234688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4</a:t>
            </a:r>
            <a:endParaRPr lang="zh-CN" altLang="en-US" dirty="0">
              <a:solidFill>
                <a:schemeClr val="tx1"/>
              </a:solidFill>
              <a:cs typeface="+mn-ea"/>
              <a:sym typeface="+mn-lt"/>
            </a:endParaRPr>
          </a:p>
        </p:txBody>
      </p:sp>
      <p:sp>
        <p:nvSpPr>
          <p:cNvPr id="2" name="文本框 1">
            <a:extLst>
              <a:ext uri="{FF2B5EF4-FFF2-40B4-BE49-F238E27FC236}">
                <a16:creationId xmlns:a16="http://schemas.microsoft.com/office/drawing/2014/main" id="{561D49F1-3FBF-44E2-B20C-2D95DAD4170C}"/>
              </a:ext>
            </a:extLst>
          </p:cNvPr>
          <p:cNvSpPr txBox="1"/>
          <p:nvPr/>
        </p:nvSpPr>
        <p:spPr>
          <a:xfrm>
            <a:off x="1118587" y="339467"/>
            <a:ext cx="10182688" cy="5201424"/>
          </a:xfrm>
          <a:prstGeom prst="rect">
            <a:avLst/>
          </a:prstGeom>
          <a:noFill/>
        </p:spPr>
        <p:txBody>
          <a:bodyPr wrap="square" rtlCol="0">
            <a:spAutoFit/>
          </a:bodyPr>
          <a:lstStyle/>
          <a:p>
            <a:r>
              <a:rPr lang="en-US" altLang="zh-CN" sz="2400" dirty="0">
                <a:solidFill>
                  <a:srgbClr val="FF0000"/>
                </a:solidFill>
              </a:rPr>
              <a:t>ICMP</a:t>
            </a:r>
            <a:r>
              <a:rPr lang="zh-CN" altLang="en-US" sz="2400" dirty="0">
                <a:solidFill>
                  <a:srgbClr val="FF0000"/>
                </a:solidFill>
              </a:rPr>
              <a:t>差错报告报文：</a:t>
            </a:r>
            <a:r>
              <a:rPr lang="zh-CN" altLang="en-US" sz="2400" dirty="0"/>
              <a:t>用于目标主机或路由器向源主机报告差错和异常情况</a:t>
            </a:r>
            <a:endParaRPr lang="en-US" altLang="zh-CN" sz="2400" dirty="0"/>
          </a:p>
          <a:p>
            <a:r>
              <a:rPr lang="zh-CN" altLang="en-US" sz="2000" dirty="0"/>
              <a:t>（</a:t>
            </a:r>
            <a:r>
              <a:rPr lang="en-US" altLang="zh-CN" sz="2000" dirty="0"/>
              <a:t>1</a:t>
            </a:r>
            <a:r>
              <a:rPr lang="zh-CN" altLang="en-US" sz="2000" dirty="0"/>
              <a:t>）目的不可达：当路由器或主机不能交付数据报时，向源点发送目的不可达报文</a:t>
            </a:r>
            <a:endParaRPr lang="en-US" altLang="zh-CN" sz="2000" dirty="0"/>
          </a:p>
          <a:p>
            <a:r>
              <a:rPr lang="zh-CN" altLang="en-US" sz="2000" dirty="0"/>
              <a:t>（</a:t>
            </a:r>
            <a:r>
              <a:rPr lang="en-US" altLang="zh-CN" sz="2000" dirty="0"/>
              <a:t>2</a:t>
            </a:r>
            <a:r>
              <a:rPr lang="zh-CN" altLang="en-US" sz="2000" dirty="0"/>
              <a:t>）源抑制</a:t>
            </a:r>
            <a:r>
              <a:rPr lang="en-US" altLang="zh-CN" sz="2000" dirty="0"/>
              <a:t>(Source Quench) </a:t>
            </a:r>
            <a:r>
              <a:rPr lang="zh-CN" altLang="en-US" sz="2000" dirty="0"/>
              <a:t>：当路由器或主机由于</a:t>
            </a:r>
            <a:r>
              <a:rPr lang="zh-CN" altLang="en-US" sz="2000" dirty="0">
                <a:solidFill>
                  <a:srgbClr val="FF0000"/>
                </a:solidFill>
              </a:rPr>
              <a:t>拥塞</a:t>
            </a:r>
            <a:r>
              <a:rPr lang="zh-CN" altLang="en-US" sz="2000" dirty="0"/>
              <a:t>而丢弃数据报时</a:t>
            </a:r>
            <a:endParaRPr lang="en-US" altLang="zh-CN" sz="2000" dirty="0"/>
          </a:p>
          <a:p>
            <a:r>
              <a:rPr lang="zh-CN" altLang="en-US" sz="2000" dirty="0"/>
              <a:t>（</a:t>
            </a:r>
            <a:r>
              <a:rPr lang="en-US" altLang="zh-CN" sz="2000" dirty="0"/>
              <a:t>3</a:t>
            </a:r>
            <a:r>
              <a:rPr lang="zh-CN" altLang="en-US" sz="2000" dirty="0"/>
              <a:t>）</a:t>
            </a:r>
            <a:r>
              <a:rPr lang="en-US" altLang="zh-CN" sz="2000" dirty="0"/>
              <a:t> </a:t>
            </a:r>
            <a:r>
              <a:rPr lang="zh-CN" altLang="en-US" sz="2000" dirty="0"/>
              <a:t>超时</a:t>
            </a:r>
            <a:r>
              <a:rPr lang="en-US" altLang="zh-CN" sz="2000" dirty="0"/>
              <a:t>/</a:t>
            </a:r>
            <a:r>
              <a:rPr lang="zh-CN" altLang="en-US" sz="2000" dirty="0"/>
              <a:t>超期：当路由器收到</a:t>
            </a:r>
            <a:r>
              <a:rPr lang="zh-CN" altLang="en-US" sz="2000" dirty="0">
                <a:solidFill>
                  <a:srgbClr val="FF0000"/>
                </a:solidFill>
              </a:rPr>
              <a:t>生存时间</a:t>
            </a:r>
            <a:r>
              <a:rPr lang="en-US" altLang="zh-CN" sz="2000" dirty="0">
                <a:solidFill>
                  <a:srgbClr val="FF0000"/>
                </a:solidFill>
              </a:rPr>
              <a:t>TTL</a:t>
            </a:r>
            <a:r>
              <a:rPr lang="zh-CN" altLang="en-US" sz="2000" dirty="0">
                <a:solidFill>
                  <a:srgbClr val="FF0000"/>
                </a:solidFill>
              </a:rPr>
              <a:t>为零</a:t>
            </a:r>
            <a:r>
              <a:rPr lang="zh-CN" altLang="en-US" sz="2000" dirty="0"/>
              <a:t>的数据报时，除了丢弃该数据包，还发送报文</a:t>
            </a:r>
          </a:p>
          <a:p>
            <a:r>
              <a:rPr lang="zh-CN" altLang="en-US" sz="2000" dirty="0"/>
              <a:t>（</a:t>
            </a:r>
            <a:r>
              <a:rPr lang="en-US" altLang="zh-CN" sz="2000" dirty="0"/>
              <a:t>4</a:t>
            </a:r>
            <a:r>
              <a:rPr lang="zh-CN" altLang="en-US" sz="2000" dirty="0"/>
              <a:t>）参数问题：当路由器或主机收到的数据包的首部有字段不正确时</a:t>
            </a:r>
          </a:p>
          <a:p>
            <a:r>
              <a:rPr lang="en-US" altLang="zh-CN" sz="2000" dirty="0"/>
              <a:t>• </a:t>
            </a:r>
            <a:r>
              <a:rPr lang="zh-CN" altLang="en-US" sz="2000" dirty="0"/>
              <a:t>重定向 </a:t>
            </a:r>
            <a:r>
              <a:rPr lang="en-US" altLang="zh-CN" sz="2000" dirty="0"/>
              <a:t>(Redirect)</a:t>
            </a:r>
          </a:p>
          <a:p>
            <a:r>
              <a:rPr lang="en-US" altLang="zh-CN" sz="2400" dirty="0">
                <a:solidFill>
                  <a:srgbClr val="FF0000"/>
                </a:solidFill>
              </a:rPr>
              <a:t>ICMP</a:t>
            </a:r>
            <a:r>
              <a:rPr lang="zh-CN" altLang="en-US" sz="2400" dirty="0">
                <a:solidFill>
                  <a:srgbClr val="FF0000"/>
                </a:solidFill>
              </a:rPr>
              <a:t>网络探询报文</a:t>
            </a:r>
            <a:r>
              <a:rPr lang="en-US" altLang="zh-CN" sz="2400" dirty="0">
                <a:solidFill>
                  <a:srgbClr val="FF0000"/>
                </a:solidFill>
              </a:rPr>
              <a:t>(2</a:t>
            </a:r>
            <a:r>
              <a:rPr lang="zh-CN" altLang="en-US" sz="2400" dirty="0">
                <a:solidFill>
                  <a:srgbClr val="FF0000"/>
                </a:solidFill>
              </a:rPr>
              <a:t>组</a:t>
            </a:r>
            <a:r>
              <a:rPr lang="en-US" altLang="zh-CN" sz="2400" dirty="0">
                <a:solidFill>
                  <a:srgbClr val="FF0000"/>
                </a:solidFill>
              </a:rPr>
              <a:t>) </a:t>
            </a:r>
          </a:p>
          <a:p>
            <a:r>
              <a:rPr lang="zh-CN" altLang="en-US" sz="2000" dirty="0"/>
              <a:t>（</a:t>
            </a:r>
            <a:r>
              <a:rPr lang="en-US" altLang="zh-CN" sz="2000" dirty="0"/>
              <a:t>1</a:t>
            </a:r>
            <a:r>
              <a:rPr lang="zh-CN" altLang="en-US" sz="2000" dirty="0"/>
              <a:t>）</a:t>
            </a:r>
            <a:r>
              <a:rPr lang="en-US" altLang="zh-CN" sz="2000" dirty="0"/>
              <a:t> </a:t>
            </a:r>
            <a:r>
              <a:rPr lang="zh-CN" altLang="en-US" sz="2000" dirty="0"/>
              <a:t>回声</a:t>
            </a:r>
            <a:r>
              <a:rPr lang="en-US" altLang="zh-CN" sz="2000" dirty="0"/>
              <a:t>(Echo)</a:t>
            </a:r>
            <a:r>
              <a:rPr lang="zh-CN" altLang="en-US" sz="2000" dirty="0"/>
              <a:t>请求与应答报文</a:t>
            </a:r>
            <a:r>
              <a:rPr lang="en-US" altLang="zh-CN" sz="2000" dirty="0"/>
              <a:t>(Reply)</a:t>
            </a:r>
          </a:p>
          <a:p>
            <a:r>
              <a:rPr lang="zh-CN" altLang="en-US" sz="2000" dirty="0"/>
              <a:t>（</a:t>
            </a:r>
            <a:r>
              <a:rPr lang="en-US" altLang="zh-CN" sz="2000" dirty="0"/>
              <a:t>2</a:t>
            </a:r>
            <a:r>
              <a:rPr lang="zh-CN" altLang="en-US" sz="2000" dirty="0"/>
              <a:t>）时间戳请求与应答报文</a:t>
            </a:r>
            <a:endParaRPr lang="en-US" altLang="zh-CN" sz="2000" dirty="0"/>
          </a:p>
          <a:p>
            <a:endParaRPr lang="en-US" altLang="zh-CN" sz="2000" dirty="0"/>
          </a:p>
          <a:p>
            <a:r>
              <a:rPr lang="zh-CN" altLang="en-US" sz="2400" dirty="0">
                <a:solidFill>
                  <a:srgbClr val="FF0000"/>
                </a:solidFill>
              </a:rPr>
              <a:t>几种不发送 </a:t>
            </a:r>
            <a:r>
              <a:rPr lang="en-US" altLang="zh-CN" sz="2400" dirty="0">
                <a:solidFill>
                  <a:srgbClr val="FF0000"/>
                </a:solidFill>
              </a:rPr>
              <a:t>ICMP</a:t>
            </a:r>
            <a:r>
              <a:rPr lang="zh-CN" altLang="en-US" sz="2400" dirty="0">
                <a:solidFill>
                  <a:srgbClr val="FF0000"/>
                </a:solidFill>
              </a:rPr>
              <a:t>差错报告报文的特殊情况：</a:t>
            </a:r>
          </a:p>
          <a:p>
            <a:r>
              <a:rPr lang="zh-CN" altLang="en-US" sz="2000" dirty="0"/>
              <a:t>▪ 对</a:t>
            </a:r>
            <a:r>
              <a:rPr lang="en-US" altLang="zh-CN" sz="2000" dirty="0"/>
              <a:t>ICMP</a:t>
            </a:r>
            <a:r>
              <a:rPr lang="zh-CN" altLang="en-US" sz="2000" dirty="0"/>
              <a:t>差错报告报文不再发送 </a:t>
            </a:r>
            <a:r>
              <a:rPr lang="en-US" altLang="zh-CN" sz="2000" dirty="0"/>
              <a:t>ICMP</a:t>
            </a:r>
            <a:r>
              <a:rPr lang="zh-CN" altLang="en-US" sz="2000" dirty="0"/>
              <a:t>差错报告报文</a:t>
            </a:r>
          </a:p>
          <a:p>
            <a:r>
              <a:rPr lang="zh-CN" altLang="en-US" sz="2000" dirty="0"/>
              <a:t>▪ 除第</a:t>
            </a:r>
            <a:r>
              <a:rPr lang="en-US" altLang="zh-CN" sz="2000" dirty="0"/>
              <a:t>1</a:t>
            </a:r>
            <a:r>
              <a:rPr lang="zh-CN" altLang="en-US" sz="2000" dirty="0"/>
              <a:t>个</a:t>
            </a:r>
            <a:r>
              <a:rPr lang="en-US" altLang="zh-CN" sz="2000" dirty="0"/>
              <a:t>IP</a:t>
            </a:r>
            <a:r>
              <a:rPr lang="zh-CN" altLang="en-US" sz="2000" dirty="0"/>
              <a:t>数据报分片外，对所有后续分片均不发送</a:t>
            </a:r>
            <a:r>
              <a:rPr lang="en-US" altLang="zh-CN" sz="2000" dirty="0"/>
              <a:t>ICMP</a:t>
            </a:r>
            <a:r>
              <a:rPr lang="zh-CN" altLang="en-US" sz="2000" dirty="0"/>
              <a:t>差错报告报文</a:t>
            </a:r>
          </a:p>
          <a:p>
            <a:r>
              <a:rPr lang="zh-CN" altLang="en-US" sz="2000" dirty="0"/>
              <a:t>▪ 对所有多播</a:t>
            </a:r>
            <a:r>
              <a:rPr lang="en-US" altLang="zh-CN" sz="2000" dirty="0"/>
              <a:t>IP</a:t>
            </a:r>
            <a:r>
              <a:rPr lang="zh-CN" altLang="en-US" sz="2000" dirty="0"/>
              <a:t>数据报均不发送 </a:t>
            </a:r>
            <a:r>
              <a:rPr lang="en-US" altLang="zh-CN" sz="2000" dirty="0"/>
              <a:t>ICMP</a:t>
            </a:r>
            <a:r>
              <a:rPr lang="zh-CN" altLang="en-US" sz="2000" dirty="0"/>
              <a:t>差错报告报文</a:t>
            </a:r>
          </a:p>
          <a:p>
            <a:r>
              <a:rPr lang="zh-CN" altLang="en-US" sz="2000" dirty="0"/>
              <a:t>▪ 对具有特殊地址（如</a:t>
            </a:r>
            <a:r>
              <a:rPr lang="en-US" altLang="zh-CN" sz="2000" dirty="0"/>
              <a:t>127.0.0.0 </a:t>
            </a:r>
            <a:r>
              <a:rPr lang="zh-CN" altLang="en-US" sz="2000" dirty="0"/>
              <a:t>或 </a:t>
            </a:r>
            <a:r>
              <a:rPr lang="en-US" altLang="zh-CN" sz="2000" dirty="0"/>
              <a:t>0.0.0.0</a:t>
            </a:r>
            <a:r>
              <a:rPr lang="zh-CN" altLang="en-US" sz="2000" dirty="0"/>
              <a:t>）的</a:t>
            </a:r>
            <a:r>
              <a:rPr lang="en-US" altLang="zh-CN" sz="2000" dirty="0"/>
              <a:t>IP</a:t>
            </a:r>
            <a:r>
              <a:rPr lang="zh-CN" altLang="en-US" sz="2000" dirty="0"/>
              <a:t>数据报不发送 </a:t>
            </a:r>
            <a:r>
              <a:rPr lang="en-US" altLang="zh-CN" sz="2000" dirty="0"/>
              <a:t>ICMP </a:t>
            </a:r>
            <a:r>
              <a:rPr lang="zh-CN" altLang="en-US" sz="2000" dirty="0"/>
              <a:t>差错报告报文</a:t>
            </a:r>
          </a:p>
        </p:txBody>
      </p:sp>
    </p:spTree>
    <p:extLst>
      <p:ext uri="{BB962C8B-B14F-4D97-AF65-F5344CB8AC3E}">
        <p14:creationId xmlns:p14="http://schemas.microsoft.com/office/powerpoint/2010/main" val="3142376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4</a:t>
            </a:r>
            <a:endParaRPr lang="zh-CN" altLang="en-US" dirty="0">
              <a:solidFill>
                <a:schemeClr val="tx1"/>
              </a:solidFill>
              <a:cs typeface="+mn-ea"/>
              <a:sym typeface="+mn-lt"/>
            </a:endParaRPr>
          </a:p>
        </p:txBody>
      </p:sp>
      <p:sp>
        <p:nvSpPr>
          <p:cNvPr id="2" name="文本框 1">
            <a:extLst>
              <a:ext uri="{FF2B5EF4-FFF2-40B4-BE49-F238E27FC236}">
                <a16:creationId xmlns:a16="http://schemas.microsoft.com/office/drawing/2014/main" id="{F42731D8-F979-4278-823A-C14B9BD99700}"/>
              </a:ext>
            </a:extLst>
          </p:cNvPr>
          <p:cNvSpPr txBox="1"/>
          <p:nvPr/>
        </p:nvSpPr>
        <p:spPr>
          <a:xfrm>
            <a:off x="1189608" y="1633491"/>
            <a:ext cx="7244178" cy="2369880"/>
          </a:xfrm>
          <a:prstGeom prst="rect">
            <a:avLst/>
          </a:prstGeom>
          <a:noFill/>
        </p:spPr>
        <p:txBody>
          <a:bodyPr wrap="square" rtlCol="0">
            <a:spAutoFit/>
          </a:bodyPr>
          <a:lstStyle/>
          <a:p>
            <a:r>
              <a:rPr lang="zh-CN" altLang="en-US" sz="2400" dirty="0"/>
              <a:t>解决“</a:t>
            </a:r>
            <a:r>
              <a:rPr lang="en-US" altLang="zh-CN" sz="2400" dirty="0"/>
              <a:t>IP</a:t>
            </a:r>
            <a:r>
              <a:rPr lang="zh-CN" altLang="en-US" sz="2400" dirty="0"/>
              <a:t>地址耗尽”问题的措施：</a:t>
            </a:r>
            <a:endParaRPr lang="en-US" altLang="zh-CN" sz="2400" dirty="0"/>
          </a:p>
          <a:p>
            <a:r>
              <a:rPr lang="zh-CN" altLang="en-US" sz="2000" dirty="0"/>
              <a:t>（</a:t>
            </a:r>
            <a:r>
              <a:rPr lang="en-US" altLang="zh-CN" sz="2000" dirty="0"/>
              <a:t>1</a:t>
            </a:r>
            <a:r>
              <a:rPr lang="zh-CN" altLang="en-US" sz="2000" dirty="0"/>
              <a:t>）采用无类别编址</a:t>
            </a:r>
            <a:r>
              <a:rPr lang="en-US" altLang="zh-CN" sz="2000" dirty="0"/>
              <a:t>CIDR</a:t>
            </a:r>
            <a:r>
              <a:rPr lang="zh-CN" altLang="en-US" sz="2000" dirty="0"/>
              <a:t>，使</a:t>
            </a:r>
            <a:r>
              <a:rPr lang="en-US" altLang="zh-CN" sz="2000" dirty="0"/>
              <a:t>IP</a:t>
            </a:r>
            <a:r>
              <a:rPr lang="zh-CN" altLang="en-US" sz="2000" dirty="0"/>
              <a:t>地址的分配更加合理</a:t>
            </a:r>
            <a:endParaRPr lang="en-US" altLang="zh-CN" sz="2000" dirty="0"/>
          </a:p>
          <a:p>
            <a:r>
              <a:rPr lang="zh-CN" altLang="en-US" sz="2000" dirty="0"/>
              <a:t>（</a:t>
            </a:r>
            <a:r>
              <a:rPr lang="en-US" altLang="zh-CN" sz="2000" dirty="0"/>
              <a:t>2</a:t>
            </a:r>
            <a:r>
              <a:rPr lang="zh-CN" altLang="en-US" sz="2000" dirty="0"/>
              <a:t>）采用网络地址转换</a:t>
            </a:r>
            <a:r>
              <a:rPr lang="en-US" altLang="zh-CN" sz="2000" dirty="0"/>
              <a:t>NAT</a:t>
            </a:r>
            <a:r>
              <a:rPr lang="zh-CN" altLang="en-US" sz="2000" dirty="0"/>
              <a:t>方法以节省全球</a:t>
            </a:r>
            <a:r>
              <a:rPr lang="en-US" altLang="zh-CN" sz="2000" dirty="0"/>
              <a:t>IP</a:t>
            </a:r>
            <a:r>
              <a:rPr lang="zh-CN" altLang="en-US" sz="2000" dirty="0"/>
              <a:t>地址</a:t>
            </a:r>
            <a:endParaRPr lang="en-US" altLang="zh-CN" sz="2000" dirty="0"/>
          </a:p>
          <a:p>
            <a:r>
              <a:rPr lang="zh-CN" altLang="en-US" sz="2000" dirty="0"/>
              <a:t>（</a:t>
            </a:r>
            <a:r>
              <a:rPr lang="en-US" altLang="zh-CN" sz="2000" dirty="0"/>
              <a:t>3</a:t>
            </a:r>
            <a:r>
              <a:rPr lang="zh-CN" altLang="en-US" sz="2000" dirty="0"/>
              <a:t>）采用具有更大地址空间的新版本的</a:t>
            </a:r>
            <a:r>
              <a:rPr lang="en-US" altLang="zh-CN" sz="2000" dirty="0"/>
              <a:t>IPv6</a:t>
            </a:r>
          </a:p>
          <a:p>
            <a:endParaRPr lang="en-US" altLang="zh-CN" sz="2400" dirty="0"/>
          </a:p>
          <a:p>
            <a:r>
              <a:rPr lang="zh-CN" altLang="en-US" sz="2000" dirty="0"/>
              <a:t>前两种方法只是延长了</a:t>
            </a:r>
            <a:r>
              <a:rPr lang="en-US" altLang="zh-CN" sz="2000" dirty="0"/>
              <a:t>IPv4</a:t>
            </a:r>
            <a:r>
              <a:rPr lang="zh-CN" altLang="en-US" sz="2000" dirty="0"/>
              <a:t>地址分配完毕的时间，只有第三种方法</a:t>
            </a:r>
            <a:r>
              <a:rPr lang="zh-CN" altLang="en-US" sz="2000" dirty="0">
                <a:solidFill>
                  <a:srgbClr val="FF0000"/>
                </a:solidFill>
              </a:rPr>
              <a:t>从根本上</a:t>
            </a:r>
            <a:r>
              <a:rPr lang="zh-CN" altLang="en-US" sz="2000" dirty="0"/>
              <a:t>解决了</a:t>
            </a:r>
            <a:r>
              <a:rPr lang="en-US" altLang="zh-CN" sz="2000" dirty="0"/>
              <a:t>IP</a:t>
            </a:r>
            <a:r>
              <a:rPr lang="zh-CN" altLang="en-US" sz="2000" dirty="0"/>
              <a:t>地址耗尽的问题</a:t>
            </a:r>
          </a:p>
        </p:txBody>
      </p:sp>
    </p:spTree>
    <p:extLst>
      <p:ext uri="{BB962C8B-B14F-4D97-AF65-F5344CB8AC3E}">
        <p14:creationId xmlns:p14="http://schemas.microsoft.com/office/powerpoint/2010/main" val="3305190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4</a:t>
            </a:r>
            <a:endParaRPr lang="zh-CN" altLang="en-US" dirty="0">
              <a:solidFill>
                <a:schemeClr val="tx1"/>
              </a:solidFill>
              <a:cs typeface="+mn-ea"/>
              <a:sym typeface="+mn-lt"/>
            </a:endParaRPr>
          </a:p>
        </p:txBody>
      </p:sp>
      <p:sp>
        <p:nvSpPr>
          <p:cNvPr id="3" name="文本框 2">
            <a:extLst>
              <a:ext uri="{FF2B5EF4-FFF2-40B4-BE49-F238E27FC236}">
                <a16:creationId xmlns:a16="http://schemas.microsoft.com/office/drawing/2014/main" id="{08FE05B1-442D-4AA4-BF49-7673E411F6C6}"/>
              </a:ext>
            </a:extLst>
          </p:cNvPr>
          <p:cNvSpPr txBox="1"/>
          <p:nvPr/>
        </p:nvSpPr>
        <p:spPr>
          <a:xfrm>
            <a:off x="784703" y="914400"/>
            <a:ext cx="8052047" cy="2308324"/>
          </a:xfrm>
          <a:prstGeom prst="rect">
            <a:avLst/>
          </a:prstGeom>
          <a:noFill/>
        </p:spPr>
        <p:txBody>
          <a:bodyPr wrap="square" rtlCol="0">
            <a:spAutoFit/>
          </a:bodyPr>
          <a:lstStyle/>
          <a:p>
            <a:r>
              <a:rPr lang="zh-CN" altLang="en-US" dirty="0"/>
              <a:t>链路状态路由算法：在本自治系统内，每个节点通过</a:t>
            </a:r>
            <a:r>
              <a:rPr lang="zh-CN" altLang="en-US" dirty="0">
                <a:solidFill>
                  <a:srgbClr val="FF0000"/>
                </a:solidFill>
              </a:rPr>
              <a:t>广播</a:t>
            </a:r>
            <a:r>
              <a:rPr lang="zh-CN" altLang="en-US" dirty="0"/>
              <a:t>方法向所有路由器发送信息，发送的信息是与路由器</a:t>
            </a:r>
            <a:r>
              <a:rPr lang="zh-CN" altLang="en-US" dirty="0">
                <a:solidFill>
                  <a:srgbClr val="FF0000"/>
                </a:solidFill>
              </a:rPr>
              <a:t>相邻</a:t>
            </a:r>
            <a:r>
              <a:rPr lang="zh-CN" altLang="en-US" dirty="0"/>
              <a:t>的所有路由器的链路状态，但只是路由器所知道的部分信息。所以每个节点都</a:t>
            </a:r>
            <a:r>
              <a:rPr lang="zh-CN" altLang="en-US" dirty="0">
                <a:solidFill>
                  <a:srgbClr val="FF0000"/>
                </a:solidFill>
              </a:rPr>
              <a:t>具有完全的网络拓扑信息。</a:t>
            </a:r>
            <a:endParaRPr lang="en-US" altLang="zh-CN" dirty="0">
              <a:solidFill>
                <a:srgbClr val="FF0000"/>
              </a:solidFill>
            </a:endParaRPr>
          </a:p>
          <a:p>
            <a:endParaRPr lang="en-US" altLang="zh-CN" dirty="0">
              <a:solidFill>
                <a:srgbClr val="FF0000"/>
              </a:solidFill>
            </a:endParaRPr>
          </a:p>
          <a:p>
            <a:r>
              <a:rPr lang="zh-CN" altLang="en-US" dirty="0"/>
              <a:t>距离向量路由算法：所有节点定期地将它们的整个路由选择表传送给所有与之直接相邻的结点</a:t>
            </a:r>
            <a:endParaRPr lang="en-US" altLang="zh-CN" dirty="0"/>
          </a:p>
          <a:p>
            <a:r>
              <a:rPr lang="zh-CN" altLang="en-US" dirty="0"/>
              <a:t>存在“无穷计数”问题：</a:t>
            </a:r>
            <a:endParaRPr lang="en-US" altLang="zh-CN" dirty="0"/>
          </a:p>
          <a:p>
            <a:endParaRPr lang="zh-CN" altLang="en-US" dirty="0"/>
          </a:p>
        </p:txBody>
      </p:sp>
      <p:pic>
        <p:nvPicPr>
          <p:cNvPr id="5" name="图片 4">
            <a:extLst>
              <a:ext uri="{FF2B5EF4-FFF2-40B4-BE49-F238E27FC236}">
                <a16:creationId xmlns:a16="http://schemas.microsoft.com/office/drawing/2014/main" id="{F75797F6-89B4-4725-BE8C-99873899C78F}"/>
              </a:ext>
            </a:extLst>
          </p:cNvPr>
          <p:cNvPicPr>
            <a:picLocks noChangeAspect="1"/>
          </p:cNvPicPr>
          <p:nvPr/>
        </p:nvPicPr>
        <p:blipFill>
          <a:blip r:embed="rId4"/>
          <a:stretch>
            <a:fillRect/>
          </a:stretch>
        </p:blipFill>
        <p:spPr>
          <a:xfrm>
            <a:off x="424703" y="2962648"/>
            <a:ext cx="5909279" cy="3570415"/>
          </a:xfrm>
          <a:prstGeom prst="rect">
            <a:avLst/>
          </a:prstGeom>
        </p:spPr>
      </p:pic>
      <p:graphicFrame>
        <p:nvGraphicFramePr>
          <p:cNvPr id="7" name="对象 6">
            <a:extLst>
              <a:ext uri="{FF2B5EF4-FFF2-40B4-BE49-F238E27FC236}">
                <a16:creationId xmlns:a16="http://schemas.microsoft.com/office/drawing/2014/main" id="{F73359C8-001B-482A-A572-CC640ADDD957}"/>
              </a:ext>
            </a:extLst>
          </p:cNvPr>
          <p:cNvGraphicFramePr>
            <a:graphicFrameLocks noChangeAspect="1"/>
          </p:cNvGraphicFramePr>
          <p:nvPr>
            <p:extLst>
              <p:ext uri="{D42A27DB-BD31-4B8C-83A1-F6EECF244321}">
                <p14:modId xmlns:p14="http://schemas.microsoft.com/office/powerpoint/2010/main" val="2301329116"/>
              </p:ext>
            </p:extLst>
          </p:nvPr>
        </p:nvGraphicFramePr>
        <p:xfrm>
          <a:off x="6748013" y="3635277"/>
          <a:ext cx="4741603" cy="1890265"/>
        </p:xfrm>
        <a:graphic>
          <a:graphicData uri="http://schemas.openxmlformats.org/presentationml/2006/ole">
            <mc:AlternateContent xmlns:mc="http://schemas.openxmlformats.org/markup-compatibility/2006">
              <mc:Choice xmlns:v="urn:schemas-microsoft-com:vml" Requires="v">
                <p:oleObj spid="_x0000_s6162" name="AxMath" r:id="rId5" imgW="3304800" imgH="1316880" progId="Equation.AxMath">
                  <p:embed/>
                </p:oleObj>
              </mc:Choice>
              <mc:Fallback>
                <p:oleObj name="AxMath" r:id="rId5" imgW="3304800" imgH="1316880" progId="Equation.AxMath">
                  <p:embed/>
                  <p:pic>
                    <p:nvPicPr>
                      <p:cNvPr id="0" name=""/>
                      <p:cNvPicPr/>
                      <p:nvPr/>
                    </p:nvPicPr>
                    <p:blipFill>
                      <a:blip r:embed="rId6"/>
                      <a:stretch>
                        <a:fillRect/>
                      </a:stretch>
                    </p:blipFill>
                    <p:spPr>
                      <a:xfrm>
                        <a:off x="6748013" y="3635277"/>
                        <a:ext cx="4741603" cy="1890265"/>
                      </a:xfrm>
                      <a:prstGeom prst="rect">
                        <a:avLst/>
                      </a:prstGeom>
                    </p:spPr>
                  </p:pic>
                </p:oleObj>
              </mc:Fallback>
            </mc:AlternateContent>
          </a:graphicData>
        </a:graphic>
      </p:graphicFrame>
    </p:spTree>
    <p:extLst>
      <p:ext uri="{BB962C8B-B14F-4D97-AF65-F5344CB8AC3E}">
        <p14:creationId xmlns:p14="http://schemas.microsoft.com/office/powerpoint/2010/main" val="8487633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4</a:t>
            </a:r>
            <a:endParaRPr lang="zh-CN" altLang="en-US" dirty="0">
              <a:solidFill>
                <a:schemeClr val="tx1"/>
              </a:solidFill>
              <a:cs typeface="+mn-ea"/>
              <a:sym typeface="+mn-lt"/>
            </a:endParaRPr>
          </a:p>
        </p:txBody>
      </p:sp>
      <p:pic>
        <p:nvPicPr>
          <p:cNvPr id="4" name="图片 3">
            <a:extLst>
              <a:ext uri="{FF2B5EF4-FFF2-40B4-BE49-F238E27FC236}">
                <a16:creationId xmlns:a16="http://schemas.microsoft.com/office/drawing/2014/main" id="{356FB1D2-17C1-450B-BCC3-4BC54A456034}"/>
              </a:ext>
            </a:extLst>
          </p:cNvPr>
          <p:cNvPicPr>
            <a:picLocks noChangeAspect="1"/>
          </p:cNvPicPr>
          <p:nvPr/>
        </p:nvPicPr>
        <p:blipFill>
          <a:blip r:embed="rId4"/>
          <a:stretch>
            <a:fillRect/>
          </a:stretch>
        </p:blipFill>
        <p:spPr>
          <a:xfrm>
            <a:off x="257453" y="1315091"/>
            <a:ext cx="6862248" cy="4448858"/>
          </a:xfrm>
          <a:prstGeom prst="rect">
            <a:avLst/>
          </a:prstGeom>
        </p:spPr>
      </p:pic>
      <p:graphicFrame>
        <p:nvGraphicFramePr>
          <p:cNvPr id="6" name="对象 5">
            <a:extLst>
              <a:ext uri="{FF2B5EF4-FFF2-40B4-BE49-F238E27FC236}">
                <a16:creationId xmlns:a16="http://schemas.microsoft.com/office/drawing/2014/main" id="{F3864830-06B9-45C3-9886-48E388DA0897}"/>
              </a:ext>
            </a:extLst>
          </p:cNvPr>
          <p:cNvGraphicFramePr>
            <a:graphicFrameLocks noChangeAspect="1"/>
          </p:cNvGraphicFramePr>
          <p:nvPr>
            <p:extLst>
              <p:ext uri="{D42A27DB-BD31-4B8C-83A1-F6EECF244321}">
                <p14:modId xmlns:p14="http://schemas.microsoft.com/office/powerpoint/2010/main" val="2876459802"/>
              </p:ext>
            </p:extLst>
          </p:nvPr>
        </p:nvGraphicFramePr>
        <p:xfrm>
          <a:off x="7326110" y="2594387"/>
          <a:ext cx="4741603" cy="1890265"/>
        </p:xfrm>
        <a:graphic>
          <a:graphicData uri="http://schemas.openxmlformats.org/presentationml/2006/ole">
            <mc:AlternateContent xmlns:mc="http://schemas.openxmlformats.org/markup-compatibility/2006">
              <mc:Choice xmlns:v="urn:schemas-microsoft-com:vml" Requires="v">
                <p:oleObj spid="_x0000_s7186" name="AxMath" r:id="rId5" imgW="3304800" imgH="1316880" progId="Equation.AxMath">
                  <p:embed/>
                </p:oleObj>
              </mc:Choice>
              <mc:Fallback>
                <p:oleObj name="AxMath" r:id="rId5" imgW="3304800" imgH="1316880" progId="Equation.AxMath">
                  <p:embed/>
                  <p:pic>
                    <p:nvPicPr>
                      <p:cNvPr id="7" name="对象 6">
                        <a:extLst>
                          <a:ext uri="{FF2B5EF4-FFF2-40B4-BE49-F238E27FC236}">
                            <a16:creationId xmlns:a16="http://schemas.microsoft.com/office/drawing/2014/main" id="{F73359C8-001B-482A-A572-CC640ADDD957}"/>
                          </a:ext>
                        </a:extLst>
                      </p:cNvPr>
                      <p:cNvPicPr/>
                      <p:nvPr/>
                    </p:nvPicPr>
                    <p:blipFill>
                      <a:blip r:embed="rId6"/>
                      <a:stretch>
                        <a:fillRect/>
                      </a:stretch>
                    </p:blipFill>
                    <p:spPr>
                      <a:xfrm>
                        <a:off x="7326110" y="2594387"/>
                        <a:ext cx="4741603" cy="1890265"/>
                      </a:xfrm>
                      <a:prstGeom prst="rect">
                        <a:avLst/>
                      </a:prstGeom>
                    </p:spPr>
                  </p:pic>
                </p:oleObj>
              </mc:Fallback>
            </mc:AlternateContent>
          </a:graphicData>
        </a:graphic>
      </p:graphicFrame>
    </p:spTree>
    <p:extLst>
      <p:ext uri="{BB962C8B-B14F-4D97-AF65-F5344CB8AC3E}">
        <p14:creationId xmlns:p14="http://schemas.microsoft.com/office/powerpoint/2010/main" val="2094818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4</a:t>
            </a:r>
            <a:endParaRPr lang="zh-CN" altLang="en-US" dirty="0">
              <a:solidFill>
                <a:schemeClr val="tx1"/>
              </a:solidFill>
              <a:cs typeface="+mn-ea"/>
              <a:sym typeface="+mn-lt"/>
            </a:endParaRPr>
          </a:p>
        </p:txBody>
      </p:sp>
      <p:sp>
        <p:nvSpPr>
          <p:cNvPr id="3" name="文本框 2">
            <a:extLst>
              <a:ext uri="{FF2B5EF4-FFF2-40B4-BE49-F238E27FC236}">
                <a16:creationId xmlns:a16="http://schemas.microsoft.com/office/drawing/2014/main" id="{516D9D81-ADF2-4ECF-9F7C-2F6BB312E33C}"/>
              </a:ext>
            </a:extLst>
          </p:cNvPr>
          <p:cNvSpPr txBox="1"/>
          <p:nvPr/>
        </p:nvSpPr>
        <p:spPr>
          <a:xfrm>
            <a:off x="1651248" y="1032666"/>
            <a:ext cx="6010183" cy="830997"/>
          </a:xfrm>
          <a:prstGeom prst="rect">
            <a:avLst/>
          </a:prstGeom>
          <a:noFill/>
        </p:spPr>
        <p:txBody>
          <a:bodyPr wrap="square" rtlCol="0">
            <a:spAutoFit/>
          </a:bodyPr>
          <a:lstStyle/>
          <a:p>
            <a:r>
              <a:rPr lang="zh-CN" altLang="en-US" sz="2400" dirty="0"/>
              <a:t>内部网关协议</a:t>
            </a:r>
            <a:r>
              <a:rPr lang="en-US" altLang="zh-CN" sz="2400" dirty="0"/>
              <a:t>IGP</a:t>
            </a:r>
            <a:r>
              <a:rPr lang="zh-CN" altLang="en-US" sz="2400" dirty="0"/>
              <a:t>：</a:t>
            </a:r>
            <a:r>
              <a:rPr lang="en-US" altLang="zh-CN" sz="2400" dirty="0"/>
              <a:t>RIP</a:t>
            </a:r>
            <a:r>
              <a:rPr lang="zh-CN" altLang="en-US" sz="2400" dirty="0"/>
              <a:t>、</a:t>
            </a:r>
            <a:r>
              <a:rPr lang="en-US" altLang="zh-CN" sz="2400" dirty="0"/>
              <a:t>OSPF</a:t>
            </a:r>
          </a:p>
          <a:p>
            <a:r>
              <a:rPr lang="zh-CN" altLang="en-US" sz="2400" dirty="0"/>
              <a:t>外部网关协议</a:t>
            </a:r>
            <a:r>
              <a:rPr lang="en-US" altLang="zh-CN" sz="2400" dirty="0"/>
              <a:t>EGP:BGP</a:t>
            </a:r>
            <a:endParaRPr lang="zh-CN" altLang="en-US" sz="2400" dirty="0"/>
          </a:p>
        </p:txBody>
      </p:sp>
      <p:pic>
        <p:nvPicPr>
          <p:cNvPr id="4" name="图片 3">
            <a:extLst>
              <a:ext uri="{FF2B5EF4-FFF2-40B4-BE49-F238E27FC236}">
                <a16:creationId xmlns:a16="http://schemas.microsoft.com/office/drawing/2014/main" id="{CCE97F35-9A65-4AF0-8BD9-0636BF16B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154" y="2136690"/>
            <a:ext cx="9803907" cy="3299574"/>
          </a:xfrm>
          <a:prstGeom prst="rect">
            <a:avLst/>
          </a:prstGeom>
        </p:spPr>
      </p:pic>
    </p:spTree>
    <p:extLst>
      <p:ext uri="{BB962C8B-B14F-4D97-AF65-F5344CB8AC3E}">
        <p14:creationId xmlns:p14="http://schemas.microsoft.com/office/powerpoint/2010/main" val="10846710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EA444C2-9CF6-4DF7-874F-1B29AD3D8063}"/>
              </a:ext>
            </a:extLst>
          </p:cNvPr>
          <p:cNvGrpSpPr/>
          <p:nvPr/>
        </p:nvGrpSpPr>
        <p:grpSpPr>
          <a:xfrm>
            <a:off x="726142" y="1629000"/>
            <a:ext cx="3691218" cy="3600000"/>
            <a:chOff x="726142" y="1629000"/>
            <a:chExt cx="3691218" cy="3600000"/>
          </a:xfrm>
        </p:grpSpPr>
        <p:sp>
          <p:nvSpPr>
            <p:cNvPr id="2" name="矩形 1">
              <a:extLst>
                <a:ext uri="{FF2B5EF4-FFF2-40B4-BE49-F238E27FC236}">
                  <a16:creationId xmlns:a16="http://schemas.microsoft.com/office/drawing/2014/main" id="{C68DCA69-B274-497B-925A-AD9DD8DCDD19}"/>
                </a:ext>
              </a:extLst>
            </p:cNvPr>
            <p:cNvSpPr/>
            <p:nvPr/>
          </p:nvSpPr>
          <p:spPr>
            <a:xfrm>
              <a:off x="726142" y="1629000"/>
              <a:ext cx="3600000" cy="360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useBgFill="1">
          <p:nvSpPr>
            <p:cNvPr id="3" name="矩形 2">
              <a:extLst>
                <a:ext uri="{FF2B5EF4-FFF2-40B4-BE49-F238E27FC236}">
                  <a16:creationId xmlns:a16="http://schemas.microsoft.com/office/drawing/2014/main" id="{AF3D80A6-1D6A-495D-8D0A-7B362D1C9EEA}"/>
                </a:ext>
              </a:extLst>
            </p:cNvPr>
            <p:cNvSpPr>
              <a:spLocks noChangeAspect="1"/>
            </p:cNvSpPr>
            <p:nvPr/>
          </p:nvSpPr>
          <p:spPr>
            <a:xfrm>
              <a:off x="4269442" y="2517961"/>
              <a:ext cx="147918" cy="2205317"/>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sp>
        <p:nvSpPr>
          <p:cNvPr id="5" name="文本框 4">
            <a:extLst>
              <a:ext uri="{FF2B5EF4-FFF2-40B4-BE49-F238E27FC236}">
                <a16:creationId xmlns:a16="http://schemas.microsoft.com/office/drawing/2014/main" id="{94F4CD98-EE1A-4603-88E4-F9DC6035EB92}"/>
              </a:ext>
            </a:extLst>
          </p:cNvPr>
          <p:cNvSpPr txBox="1"/>
          <p:nvPr/>
        </p:nvSpPr>
        <p:spPr>
          <a:xfrm>
            <a:off x="2597181" y="3013501"/>
            <a:ext cx="6755375" cy="830997"/>
          </a:xfrm>
          <a:prstGeom prst="rect">
            <a:avLst/>
          </a:prstGeom>
          <a:noFill/>
        </p:spPr>
        <p:txBody>
          <a:bodyPr wrap="none" rtlCol="0">
            <a:spAutoFit/>
          </a:bodyPr>
          <a:lstStyle/>
          <a:p>
            <a:r>
              <a:rPr lang="en-US" altLang="zh-CN" sz="4800" spc="600" dirty="0">
                <a:solidFill>
                  <a:schemeClr val="accent3"/>
                </a:solidFill>
                <a:cs typeface="+mn-ea"/>
                <a:sym typeface="+mn-lt"/>
              </a:rPr>
              <a:t>PART 5 / </a:t>
            </a:r>
            <a:r>
              <a:rPr lang="zh-CN" altLang="en-US" sz="4800" spc="600" dirty="0">
                <a:solidFill>
                  <a:schemeClr val="accent3"/>
                </a:solidFill>
                <a:cs typeface="+mn-ea"/>
                <a:sym typeface="+mn-lt"/>
              </a:rPr>
              <a:t>数据链路层</a:t>
            </a:r>
          </a:p>
        </p:txBody>
      </p:sp>
    </p:spTree>
    <p:extLst>
      <p:ext uri="{BB962C8B-B14F-4D97-AF65-F5344CB8AC3E}">
        <p14:creationId xmlns:p14="http://schemas.microsoft.com/office/powerpoint/2010/main" val="18859911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5</a:t>
            </a:r>
            <a:endParaRPr lang="zh-CN" altLang="en-US" dirty="0">
              <a:solidFill>
                <a:schemeClr val="tx1"/>
              </a:solidFill>
              <a:cs typeface="+mn-ea"/>
              <a:sym typeface="+mn-lt"/>
            </a:endParaRPr>
          </a:p>
        </p:txBody>
      </p:sp>
      <p:pic>
        <p:nvPicPr>
          <p:cNvPr id="5" name="图片 4">
            <a:extLst>
              <a:ext uri="{FF2B5EF4-FFF2-40B4-BE49-F238E27FC236}">
                <a16:creationId xmlns:a16="http://schemas.microsoft.com/office/drawing/2014/main" id="{33021E1D-9D88-4064-A12C-7E056A37D906}"/>
              </a:ext>
            </a:extLst>
          </p:cNvPr>
          <p:cNvPicPr>
            <a:picLocks noChangeAspect="1"/>
          </p:cNvPicPr>
          <p:nvPr/>
        </p:nvPicPr>
        <p:blipFill>
          <a:blip r:embed="rId3"/>
          <a:stretch>
            <a:fillRect/>
          </a:stretch>
        </p:blipFill>
        <p:spPr>
          <a:xfrm>
            <a:off x="1382668" y="0"/>
            <a:ext cx="9426663" cy="6858000"/>
          </a:xfrm>
          <a:prstGeom prst="rect">
            <a:avLst/>
          </a:prstGeom>
        </p:spPr>
      </p:pic>
    </p:spTree>
    <p:extLst>
      <p:ext uri="{BB962C8B-B14F-4D97-AF65-F5344CB8AC3E}">
        <p14:creationId xmlns:p14="http://schemas.microsoft.com/office/powerpoint/2010/main" val="3898369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5</a:t>
            </a:r>
            <a:endParaRPr lang="zh-CN" altLang="en-US" dirty="0">
              <a:solidFill>
                <a:schemeClr val="tx1"/>
              </a:solidFill>
              <a:cs typeface="+mn-ea"/>
              <a:sym typeface="+mn-lt"/>
            </a:endParaRPr>
          </a:p>
        </p:txBody>
      </p:sp>
      <p:pic>
        <p:nvPicPr>
          <p:cNvPr id="5" name="图片 4">
            <a:extLst>
              <a:ext uri="{FF2B5EF4-FFF2-40B4-BE49-F238E27FC236}">
                <a16:creationId xmlns:a16="http://schemas.microsoft.com/office/drawing/2014/main" id="{76CAD4D6-35E5-4C49-8821-AFA482DAD843}"/>
              </a:ext>
            </a:extLst>
          </p:cNvPr>
          <p:cNvPicPr>
            <a:picLocks noChangeAspect="1"/>
          </p:cNvPicPr>
          <p:nvPr/>
        </p:nvPicPr>
        <p:blipFill>
          <a:blip r:embed="rId3"/>
          <a:stretch>
            <a:fillRect/>
          </a:stretch>
        </p:blipFill>
        <p:spPr>
          <a:xfrm>
            <a:off x="0" y="1495328"/>
            <a:ext cx="6010418" cy="3268522"/>
          </a:xfrm>
          <a:prstGeom prst="rect">
            <a:avLst/>
          </a:prstGeom>
        </p:spPr>
      </p:pic>
      <p:pic>
        <p:nvPicPr>
          <p:cNvPr id="7" name="图片 6">
            <a:extLst>
              <a:ext uri="{FF2B5EF4-FFF2-40B4-BE49-F238E27FC236}">
                <a16:creationId xmlns:a16="http://schemas.microsoft.com/office/drawing/2014/main" id="{DC312117-04C4-4A79-840E-49C5DB40AF8E}"/>
              </a:ext>
            </a:extLst>
          </p:cNvPr>
          <p:cNvPicPr>
            <a:picLocks noChangeAspect="1"/>
          </p:cNvPicPr>
          <p:nvPr/>
        </p:nvPicPr>
        <p:blipFill>
          <a:blip r:embed="rId4"/>
          <a:stretch>
            <a:fillRect/>
          </a:stretch>
        </p:blipFill>
        <p:spPr>
          <a:xfrm>
            <a:off x="6096000" y="1421968"/>
            <a:ext cx="6010418" cy="3539531"/>
          </a:xfrm>
          <a:prstGeom prst="rect">
            <a:avLst/>
          </a:prstGeom>
        </p:spPr>
      </p:pic>
    </p:spTree>
    <p:extLst>
      <p:ext uri="{BB962C8B-B14F-4D97-AF65-F5344CB8AC3E}">
        <p14:creationId xmlns:p14="http://schemas.microsoft.com/office/powerpoint/2010/main" val="42454879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5</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899AB613-4860-4559-86A7-965F9920BEC9}"/>
              </a:ext>
            </a:extLst>
          </p:cNvPr>
          <p:cNvPicPr>
            <a:picLocks noChangeAspect="1"/>
          </p:cNvPicPr>
          <p:nvPr/>
        </p:nvPicPr>
        <p:blipFill>
          <a:blip r:embed="rId3"/>
          <a:stretch>
            <a:fillRect/>
          </a:stretch>
        </p:blipFill>
        <p:spPr>
          <a:xfrm>
            <a:off x="2112178" y="2703406"/>
            <a:ext cx="7609646" cy="3904761"/>
          </a:xfrm>
          <a:prstGeom prst="rect">
            <a:avLst/>
          </a:prstGeom>
        </p:spPr>
      </p:pic>
      <p:pic>
        <p:nvPicPr>
          <p:cNvPr id="5" name="图片 4">
            <a:extLst>
              <a:ext uri="{FF2B5EF4-FFF2-40B4-BE49-F238E27FC236}">
                <a16:creationId xmlns:a16="http://schemas.microsoft.com/office/drawing/2014/main" id="{60871F3F-C9B6-4098-8647-F62BAD044AD1}"/>
              </a:ext>
            </a:extLst>
          </p:cNvPr>
          <p:cNvPicPr>
            <a:picLocks noChangeAspect="1"/>
          </p:cNvPicPr>
          <p:nvPr/>
        </p:nvPicPr>
        <p:blipFill>
          <a:blip r:embed="rId4"/>
          <a:stretch>
            <a:fillRect/>
          </a:stretch>
        </p:blipFill>
        <p:spPr>
          <a:xfrm>
            <a:off x="1919760" y="125545"/>
            <a:ext cx="7802064" cy="2505425"/>
          </a:xfrm>
          <a:prstGeom prst="rect">
            <a:avLst/>
          </a:prstGeom>
        </p:spPr>
      </p:pic>
      <p:sp>
        <p:nvSpPr>
          <p:cNvPr id="6" name="文本框 5">
            <a:extLst>
              <a:ext uri="{FF2B5EF4-FFF2-40B4-BE49-F238E27FC236}">
                <a16:creationId xmlns:a16="http://schemas.microsoft.com/office/drawing/2014/main" id="{2DD3CBBD-44E3-42A1-9D3D-6E91C68C1D19}"/>
              </a:ext>
            </a:extLst>
          </p:cNvPr>
          <p:cNvSpPr txBox="1"/>
          <p:nvPr/>
        </p:nvSpPr>
        <p:spPr>
          <a:xfrm>
            <a:off x="9803907" y="1677880"/>
            <a:ext cx="2388093" cy="400110"/>
          </a:xfrm>
          <a:prstGeom prst="rect">
            <a:avLst/>
          </a:prstGeom>
          <a:noFill/>
        </p:spPr>
        <p:txBody>
          <a:bodyPr wrap="square" rtlCol="0">
            <a:spAutoFit/>
          </a:bodyPr>
          <a:lstStyle/>
          <a:p>
            <a:r>
              <a:rPr lang="zh-CN" altLang="en-US" sz="2000" dirty="0"/>
              <a:t>时隙</a:t>
            </a:r>
            <a:r>
              <a:rPr lang="en-US" altLang="zh-CN" sz="2000" dirty="0"/>
              <a:t>ALOHA</a:t>
            </a:r>
            <a:r>
              <a:rPr lang="zh-CN" altLang="en-US" sz="2000" dirty="0"/>
              <a:t>协议</a:t>
            </a:r>
          </a:p>
        </p:txBody>
      </p:sp>
    </p:spTree>
    <p:extLst>
      <p:ext uri="{BB962C8B-B14F-4D97-AF65-F5344CB8AC3E}">
        <p14:creationId xmlns:p14="http://schemas.microsoft.com/office/powerpoint/2010/main" val="29697306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5</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69CA002C-8931-4A55-A42E-80121F72CFA1}"/>
              </a:ext>
            </a:extLst>
          </p:cNvPr>
          <p:cNvPicPr>
            <a:picLocks noChangeAspect="1"/>
          </p:cNvPicPr>
          <p:nvPr/>
        </p:nvPicPr>
        <p:blipFill>
          <a:blip r:embed="rId3"/>
          <a:stretch>
            <a:fillRect/>
          </a:stretch>
        </p:blipFill>
        <p:spPr>
          <a:xfrm>
            <a:off x="1660124" y="1180319"/>
            <a:ext cx="8469106" cy="5359676"/>
          </a:xfrm>
          <a:prstGeom prst="rect">
            <a:avLst/>
          </a:prstGeom>
        </p:spPr>
      </p:pic>
      <p:sp>
        <p:nvSpPr>
          <p:cNvPr id="4" name="文本框 3">
            <a:extLst>
              <a:ext uri="{FF2B5EF4-FFF2-40B4-BE49-F238E27FC236}">
                <a16:creationId xmlns:a16="http://schemas.microsoft.com/office/drawing/2014/main" id="{D09FBF81-B777-46E9-AF3E-837ACA201935}"/>
              </a:ext>
            </a:extLst>
          </p:cNvPr>
          <p:cNvSpPr txBox="1"/>
          <p:nvPr/>
        </p:nvSpPr>
        <p:spPr>
          <a:xfrm>
            <a:off x="4980373" y="646444"/>
            <a:ext cx="3941685" cy="461665"/>
          </a:xfrm>
          <a:prstGeom prst="rect">
            <a:avLst/>
          </a:prstGeom>
          <a:noFill/>
        </p:spPr>
        <p:txBody>
          <a:bodyPr wrap="square" rtlCol="0">
            <a:spAutoFit/>
          </a:bodyPr>
          <a:lstStyle/>
          <a:p>
            <a:r>
              <a:rPr lang="zh-CN" altLang="en-US" sz="2400" dirty="0"/>
              <a:t>纯</a:t>
            </a:r>
            <a:r>
              <a:rPr lang="en-US" altLang="zh-CN" sz="2400" dirty="0"/>
              <a:t>ALOHA</a:t>
            </a:r>
            <a:r>
              <a:rPr lang="zh-CN" altLang="en-US" sz="2400" dirty="0"/>
              <a:t>协议</a:t>
            </a:r>
          </a:p>
        </p:txBody>
      </p:sp>
    </p:spTree>
    <p:extLst>
      <p:ext uri="{BB962C8B-B14F-4D97-AF65-F5344CB8AC3E}">
        <p14:creationId xmlns:p14="http://schemas.microsoft.com/office/powerpoint/2010/main" val="2353732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1</a:t>
            </a:r>
            <a:endParaRPr lang="zh-CN" altLang="en-US" dirty="0">
              <a:solidFill>
                <a:schemeClr val="tx1"/>
              </a:solidFill>
              <a:cs typeface="+mn-ea"/>
              <a:sym typeface="+mn-lt"/>
            </a:endParaRPr>
          </a:p>
        </p:txBody>
      </p:sp>
      <p:sp>
        <p:nvSpPr>
          <p:cNvPr id="2" name="文本框 1">
            <a:extLst>
              <a:ext uri="{FF2B5EF4-FFF2-40B4-BE49-F238E27FC236}">
                <a16:creationId xmlns:a16="http://schemas.microsoft.com/office/drawing/2014/main" id="{3F8BB855-982D-4BFC-A20A-E353855F5F2D}"/>
              </a:ext>
            </a:extLst>
          </p:cNvPr>
          <p:cNvSpPr txBox="1"/>
          <p:nvPr/>
        </p:nvSpPr>
        <p:spPr>
          <a:xfrm>
            <a:off x="362558" y="932156"/>
            <a:ext cx="6073752" cy="1569660"/>
          </a:xfrm>
          <a:prstGeom prst="rect">
            <a:avLst/>
          </a:prstGeom>
          <a:noFill/>
        </p:spPr>
        <p:txBody>
          <a:bodyPr wrap="square" rtlCol="0">
            <a:spAutoFit/>
          </a:bodyPr>
          <a:lstStyle/>
          <a:p>
            <a:r>
              <a:rPr lang="zh-CN" altLang="en-US" sz="2400" dirty="0"/>
              <a:t>电路交换采用</a:t>
            </a:r>
            <a:r>
              <a:rPr lang="zh-CN" altLang="en-US" sz="2400" dirty="0">
                <a:solidFill>
                  <a:srgbClr val="FF0000"/>
                </a:solidFill>
              </a:rPr>
              <a:t>多路复用方式</a:t>
            </a:r>
            <a:r>
              <a:rPr lang="zh-CN" altLang="en-US" sz="2400" dirty="0"/>
              <a:t>共享中继线</a:t>
            </a:r>
            <a:endParaRPr lang="en-US" altLang="zh-CN" sz="2400" dirty="0"/>
          </a:p>
          <a:p>
            <a:r>
              <a:rPr lang="zh-CN" altLang="en-US" sz="2400" dirty="0"/>
              <a:t>多路复用方法：</a:t>
            </a:r>
            <a:r>
              <a:rPr lang="en-US" altLang="zh-CN" sz="2400" dirty="0"/>
              <a:t>FDM</a:t>
            </a:r>
            <a:r>
              <a:rPr lang="zh-CN" altLang="en-US" sz="2400" dirty="0"/>
              <a:t>、</a:t>
            </a:r>
            <a:r>
              <a:rPr lang="en-US" altLang="zh-CN" sz="2400" dirty="0"/>
              <a:t>TDM</a:t>
            </a:r>
            <a:r>
              <a:rPr lang="zh-CN" altLang="en-US" sz="2400" dirty="0"/>
              <a:t>、</a:t>
            </a:r>
            <a:r>
              <a:rPr lang="en-US" altLang="zh-CN" sz="2400" dirty="0"/>
              <a:t>WDM</a:t>
            </a:r>
            <a:r>
              <a:rPr lang="zh-CN" altLang="en-US" sz="2400" dirty="0"/>
              <a:t>、</a:t>
            </a:r>
            <a:r>
              <a:rPr lang="en-US" altLang="zh-CN" sz="2400" dirty="0"/>
              <a:t>CDM</a:t>
            </a:r>
          </a:p>
          <a:p>
            <a:endParaRPr lang="en-US" altLang="zh-CN" sz="2400" dirty="0"/>
          </a:p>
          <a:p>
            <a:r>
              <a:rPr lang="zh-CN" altLang="en-US" sz="2400" dirty="0"/>
              <a:t>码分多路复用</a:t>
            </a:r>
            <a:r>
              <a:rPr lang="en-US" altLang="zh-CN" sz="2400" dirty="0"/>
              <a:t>CDMA</a:t>
            </a:r>
            <a:r>
              <a:rPr lang="zh-CN" altLang="en-US" sz="2400" dirty="0"/>
              <a:t>原理：</a:t>
            </a:r>
            <a:endParaRPr lang="en-US" altLang="zh-CN" sz="2400" dirty="0"/>
          </a:p>
        </p:txBody>
      </p:sp>
      <p:sp>
        <p:nvSpPr>
          <p:cNvPr id="3" name="椭圆 2">
            <a:extLst>
              <a:ext uri="{FF2B5EF4-FFF2-40B4-BE49-F238E27FC236}">
                <a16:creationId xmlns:a16="http://schemas.microsoft.com/office/drawing/2014/main" id="{D302F176-8959-4444-AF7A-A3C7B33E49FC}"/>
              </a:ext>
            </a:extLst>
          </p:cNvPr>
          <p:cNvSpPr/>
          <p:nvPr/>
        </p:nvSpPr>
        <p:spPr>
          <a:xfrm>
            <a:off x="532660" y="2716567"/>
            <a:ext cx="656947" cy="630315"/>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endParaRPr lang="zh-CN" altLang="en-US" dirty="0">
              <a:solidFill>
                <a:schemeClr val="tx1"/>
              </a:solidFill>
            </a:endParaRPr>
          </a:p>
        </p:txBody>
      </p:sp>
      <p:sp>
        <p:nvSpPr>
          <p:cNvPr id="7" name="椭圆 6">
            <a:extLst>
              <a:ext uri="{FF2B5EF4-FFF2-40B4-BE49-F238E27FC236}">
                <a16:creationId xmlns:a16="http://schemas.microsoft.com/office/drawing/2014/main" id="{27D0027C-7E45-4045-AF44-0662D0CE7F3D}"/>
              </a:ext>
            </a:extLst>
          </p:cNvPr>
          <p:cNvSpPr/>
          <p:nvPr/>
        </p:nvSpPr>
        <p:spPr>
          <a:xfrm>
            <a:off x="532659" y="3774490"/>
            <a:ext cx="656947" cy="630315"/>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8" name="椭圆 7">
            <a:extLst>
              <a:ext uri="{FF2B5EF4-FFF2-40B4-BE49-F238E27FC236}">
                <a16:creationId xmlns:a16="http://schemas.microsoft.com/office/drawing/2014/main" id="{7EF24EB2-2175-4369-A841-300C90A3B119}"/>
              </a:ext>
            </a:extLst>
          </p:cNvPr>
          <p:cNvSpPr/>
          <p:nvPr/>
        </p:nvSpPr>
        <p:spPr>
          <a:xfrm>
            <a:off x="2123243" y="3277340"/>
            <a:ext cx="656947" cy="630315"/>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cxnSp>
        <p:nvCxnSpPr>
          <p:cNvPr id="9" name="直接箭头连接符 8">
            <a:extLst>
              <a:ext uri="{FF2B5EF4-FFF2-40B4-BE49-F238E27FC236}">
                <a16:creationId xmlns:a16="http://schemas.microsoft.com/office/drawing/2014/main" id="{CAFC615D-884D-4646-89F0-836E24F91680}"/>
              </a:ext>
            </a:extLst>
          </p:cNvPr>
          <p:cNvCxnSpPr>
            <a:stCxn id="3" idx="6"/>
          </p:cNvCxnSpPr>
          <p:nvPr/>
        </p:nvCxnSpPr>
        <p:spPr>
          <a:xfrm>
            <a:off x="1189607" y="3031725"/>
            <a:ext cx="213065" cy="560772"/>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E0CFE61B-64FD-4EF9-89AB-4F6D55392C13}"/>
              </a:ext>
            </a:extLst>
          </p:cNvPr>
          <p:cNvCxnSpPr>
            <a:stCxn id="7" idx="6"/>
          </p:cNvCxnSpPr>
          <p:nvPr/>
        </p:nvCxnSpPr>
        <p:spPr>
          <a:xfrm flipV="1">
            <a:off x="1189606" y="3561633"/>
            <a:ext cx="204188" cy="528015"/>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8859E414-3F4B-48A9-B311-25CE9457A28E}"/>
              </a:ext>
            </a:extLst>
          </p:cNvPr>
          <p:cNvCxnSpPr>
            <a:endCxn id="8" idx="2"/>
          </p:cNvCxnSpPr>
          <p:nvPr/>
        </p:nvCxnSpPr>
        <p:spPr>
          <a:xfrm>
            <a:off x="1402672" y="3561633"/>
            <a:ext cx="720571" cy="30865"/>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30FA7F6F-11B7-4A29-87F4-AF555EFA3DA9}"/>
              </a:ext>
            </a:extLst>
          </p:cNvPr>
          <p:cNvSpPr txBox="1"/>
          <p:nvPr/>
        </p:nvSpPr>
        <p:spPr>
          <a:xfrm>
            <a:off x="3204837" y="2596614"/>
            <a:ext cx="8229601" cy="3883755"/>
          </a:xfrm>
          <a:prstGeom prst="rect">
            <a:avLst/>
          </a:prstGeom>
          <a:noFill/>
        </p:spPr>
        <p:txBody>
          <a:bodyPr wrap="square" rtlCol="0">
            <a:spAutoFit/>
          </a:bodyPr>
          <a:lstStyle/>
          <a:p>
            <a:pPr>
              <a:lnSpc>
                <a:spcPct val="125000"/>
              </a:lnSpc>
            </a:pPr>
            <a:r>
              <a:rPr lang="zh-CN" altLang="en-US" dirty="0"/>
              <a:t>     每个站点被指派为一个唯一的</a:t>
            </a:r>
            <a:r>
              <a:rPr lang="en-US" altLang="zh-CN" dirty="0"/>
              <a:t>m</a:t>
            </a:r>
            <a:r>
              <a:rPr lang="zh-CN" altLang="en-US" dirty="0"/>
              <a:t>位码片序列。发送</a:t>
            </a:r>
            <a:r>
              <a:rPr lang="en-US" altLang="zh-CN" dirty="0"/>
              <a:t>1</a:t>
            </a:r>
            <a:r>
              <a:rPr lang="zh-CN" altLang="en-US" dirty="0"/>
              <a:t>时，站点发送它的码片序列；发送</a:t>
            </a:r>
            <a:r>
              <a:rPr lang="en-US" altLang="zh-CN" dirty="0"/>
              <a:t>0</a:t>
            </a:r>
            <a:r>
              <a:rPr lang="zh-CN" altLang="en-US" dirty="0"/>
              <a:t>时，站点发送该码片序列的反码。</a:t>
            </a:r>
            <a:r>
              <a:rPr lang="zh-CN" altLang="en-US" dirty="0">
                <a:solidFill>
                  <a:srgbClr val="FF0000"/>
                </a:solidFill>
              </a:rPr>
              <a:t>要求各个站点的码片序列相互正交。</a:t>
            </a:r>
            <a:endParaRPr lang="en-US" altLang="zh-CN" dirty="0">
              <a:solidFill>
                <a:srgbClr val="FF0000"/>
              </a:solidFill>
            </a:endParaRPr>
          </a:p>
          <a:p>
            <a:pPr>
              <a:lnSpc>
                <a:spcPct val="125000"/>
              </a:lnSpc>
            </a:pPr>
            <a:r>
              <a:rPr lang="zh-CN" altLang="en-US" dirty="0"/>
              <a:t>     设</a:t>
            </a:r>
            <a:r>
              <a:rPr lang="en-US" altLang="zh-CN" dirty="0"/>
              <a:t>m=8</a:t>
            </a:r>
            <a:r>
              <a:rPr lang="zh-CN" altLang="en-US" dirty="0"/>
              <a:t>，假设站点</a:t>
            </a:r>
            <a:r>
              <a:rPr lang="en-US" altLang="zh-CN" dirty="0"/>
              <a:t>A</a:t>
            </a:r>
            <a:r>
              <a:rPr lang="zh-CN" altLang="en-US" dirty="0"/>
              <a:t>的码片序列为</a:t>
            </a:r>
            <a:r>
              <a:rPr lang="en-US" altLang="zh-CN" dirty="0"/>
              <a:t>00011011</a:t>
            </a:r>
            <a:r>
              <a:rPr lang="zh-CN" altLang="en-US" dirty="0"/>
              <a:t>，则</a:t>
            </a:r>
            <a:r>
              <a:rPr lang="en-US" altLang="zh-CN" dirty="0"/>
              <a:t>A</a:t>
            </a:r>
            <a:r>
              <a:rPr lang="zh-CN" altLang="en-US" dirty="0"/>
              <a:t>站发送</a:t>
            </a:r>
            <a:r>
              <a:rPr lang="en-US" altLang="zh-CN" dirty="0"/>
              <a:t>00011011</a:t>
            </a:r>
            <a:r>
              <a:rPr lang="zh-CN" altLang="en-US" dirty="0"/>
              <a:t>表示发送比特</a:t>
            </a:r>
            <a:r>
              <a:rPr lang="en-US" altLang="zh-CN" dirty="0"/>
              <a:t>1</a:t>
            </a:r>
            <a:r>
              <a:rPr lang="zh-CN" altLang="en-US" dirty="0"/>
              <a:t>（表示为</a:t>
            </a:r>
            <a:r>
              <a:rPr lang="en-US" altLang="zh-CN" dirty="0"/>
              <a:t>+1</a:t>
            </a:r>
            <a:r>
              <a:rPr lang="zh-CN" altLang="en-US" dirty="0"/>
              <a:t>），发送</a:t>
            </a:r>
            <a:r>
              <a:rPr lang="en-US" altLang="zh-CN" dirty="0"/>
              <a:t>11100100</a:t>
            </a:r>
            <a:r>
              <a:rPr lang="zh-CN" altLang="en-US" dirty="0"/>
              <a:t>表示发送比特</a:t>
            </a:r>
            <a:r>
              <a:rPr lang="en-US" altLang="zh-CN" dirty="0"/>
              <a:t>0</a:t>
            </a:r>
            <a:r>
              <a:rPr lang="zh-CN" altLang="en-US" dirty="0"/>
              <a:t>（表示为</a:t>
            </a:r>
            <a:r>
              <a:rPr lang="en-US" altLang="zh-CN" dirty="0"/>
              <a:t>-1</a:t>
            </a:r>
            <a:r>
              <a:rPr lang="zh-CN" altLang="en-US" dirty="0"/>
              <a:t>），所以</a:t>
            </a:r>
            <a:r>
              <a:rPr lang="en-US" altLang="zh-CN" dirty="0"/>
              <a:t>A</a:t>
            </a:r>
            <a:r>
              <a:rPr lang="zh-CN" altLang="en-US" dirty="0"/>
              <a:t>的码片序列为</a:t>
            </a:r>
            <a:r>
              <a:rPr lang="en-US" altLang="zh-CN" dirty="0"/>
              <a:t>(-1,-1,-1,+1,+1,-1,+1,+1)</a:t>
            </a:r>
            <a:r>
              <a:rPr lang="zh-CN" altLang="en-US" dirty="0"/>
              <a:t>，由于</a:t>
            </a:r>
            <a:r>
              <a:rPr lang="en-US" altLang="zh-CN" dirty="0"/>
              <a:t>A</a:t>
            </a:r>
            <a:r>
              <a:rPr lang="zh-CN" altLang="en-US" dirty="0"/>
              <a:t>和</a:t>
            </a:r>
            <a:r>
              <a:rPr lang="en-US" altLang="zh-CN" dirty="0"/>
              <a:t>B</a:t>
            </a:r>
            <a:r>
              <a:rPr lang="zh-CN" altLang="en-US" dirty="0"/>
              <a:t>正交，所以</a:t>
            </a:r>
            <a:r>
              <a:rPr lang="en-US" altLang="zh-CN" dirty="0"/>
              <a:t>B</a:t>
            </a:r>
            <a:r>
              <a:rPr lang="zh-CN" altLang="en-US" dirty="0"/>
              <a:t>的码片序列可以为</a:t>
            </a:r>
            <a:r>
              <a:rPr lang="en-US" altLang="zh-CN" dirty="0"/>
              <a:t>T(-1,-1,+1,-1,+1,+1,+1,-1)</a:t>
            </a:r>
            <a:r>
              <a:rPr lang="zh-CN" altLang="en-US" dirty="0"/>
              <a:t>。</a:t>
            </a:r>
            <a:endParaRPr lang="en-US" altLang="zh-CN" dirty="0"/>
          </a:p>
          <a:p>
            <a:pPr>
              <a:lnSpc>
                <a:spcPct val="125000"/>
              </a:lnSpc>
            </a:pPr>
            <a:r>
              <a:rPr lang="zh-CN" altLang="en-US" dirty="0"/>
              <a:t>当</a:t>
            </a:r>
            <a:r>
              <a:rPr lang="en-US" altLang="zh-CN" dirty="0"/>
              <a:t>A</a:t>
            </a:r>
            <a:r>
              <a:rPr lang="zh-CN" altLang="en-US" dirty="0"/>
              <a:t>站向</a:t>
            </a:r>
            <a:r>
              <a:rPr lang="en-US" altLang="zh-CN" dirty="0"/>
              <a:t>C</a:t>
            </a:r>
            <a:r>
              <a:rPr lang="zh-CN" altLang="en-US" dirty="0"/>
              <a:t>站发送数据</a:t>
            </a:r>
            <a:r>
              <a:rPr lang="en-US" altLang="zh-CN" dirty="0"/>
              <a:t>1</a:t>
            </a:r>
            <a:r>
              <a:rPr lang="zh-CN" altLang="en-US" dirty="0"/>
              <a:t>时，就发送了向量</a:t>
            </a:r>
            <a:r>
              <a:rPr lang="en-US" altLang="zh-CN" dirty="0"/>
              <a:t>S(-1,-1,-1,+1,+1,-1,+1,+1)</a:t>
            </a:r>
          </a:p>
          <a:p>
            <a:pPr>
              <a:lnSpc>
                <a:spcPct val="125000"/>
              </a:lnSpc>
            </a:pPr>
            <a:r>
              <a:rPr lang="zh-CN" altLang="en-US" dirty="0"/>
              <a:t>当</a:t>
            </a:r>
            <a:r>
              <a:rPr lang="en-US" altLang="zh-CN" dirty="0"/>
              <a:t>B</a:t>
            </a:r>
            <a:r>
              <a:rPr lang="zh-CN" altLang="en-US" dirty="0"/>
              <a:t>站向</a:t>
            </a:r>
            <a:r>
              <a:rPr lang="en-US" altLang="zh-CN" dirty="0"/>
              <a:t>C</a:t>
            </a:r>
            <a:r>
              <a:rPr lang="zh-CN" altLang="en-US" dirty="0"/>
              <a:t>站发送数据</a:t>
            </a:r>
            <a:r>
              <a:rPr lang="en-US" altLang="zh-CN" dirty="0"/>
              <a:t>0</a:t>
            </a:r>
            <a:r>
              <a:rPr lang="zh-CN" altLang="en-US" dirty="0"/>
              <a:t>时，就发送了向量</a:t>
            </a:r>
            <a:r>
              <a:rPr lang="en-US" altLang="zh-CN" dirty="0"/>
              <a:t>(+1,+1,-1,+1,-1,-1,-1,+1)</a:t>
            </a:r>
          </a:p>
          <a:p>
            <a:pPr>
              <a:lnSpc>
                <a:spcPct val="125000"/>
              </a:lnSpc>
            </a:pPr>
            <a:r>
              <a:rPr lang="zh-CN" altLang="en-US" dirty="0"/>
              <a:t>两个向量进行叠加，即线性相加得到</a:t>
            </a:r>
            <a:r>
              <a:rPr lang="en-US" altLang="zh-CN" dirty="0"/>
              <a:t>S-T=(0,0,-2,2,0,-2,0,-2)</a:t>
            </a:r>
          </a:p>
          <a:p>
            <a:pPr>
              <a:lnSpc>
                <a:spcPct val="125000"/>
              </a:lnSpc>
            </a:pPr>
            <a:r>
              <a:rPr lang="zh-CN" altLang="en-US" dirty="0"/>
              <a:t>到达</a:t>
            </a:r>
            <a:r>
              <a:rPr lang="en-US" altLang="zh-CN" dirty="0"/>
              <a:t>C</a:t>
            </a:r>
            <a:r>
              <a:rPr lang="zh-CN" altLang="en-US" dirty="0"/>
              <a:t>站后进行分离，若要得到</a:t>
            </a:r>
            <a:r>
              <a:rPr lang="en-US" altLang="zh-CN" dirty="0"/>
              <a:t>A</a:t>
            </a:r>
            <a:r>
              <a:rPr lang="zh-CN" altLang="en-US" dirty="0"/>
              <a:t>站的数据，</a:t>
            </a:r>
            <a:r>
              <a:rPr lang="zh-CN" altLang="en-US" dirty="0">
                <a:solidFill>
                  <a:srgbClr val="FF0000"/>
                </a:solidFill>
              </a:rPr>
              <a:t>就通过</a:t>
            </a:r>
            <a:r>
              <a:rPr lang="en-US" altLang="zh-CN" dirty="0">
                <a:solidFill>
                  <a:srgbClr val="FF0000"/>
                </a:solidFill>
              </a:rPr>
              <a:t>S(S-T)</a:t>
            </a:r>
            <a:r>
              <a:rPr lang="zh-CN" altLang="en-US" dirty="0">
                <a:solidFill>
                  <a:srgbClr val="FF0000"/>
                </a:solidFill>
              </a:rPr>
              <a:t>内积方法来实现</a:t>
            </a:r>
            <a:endParaRPr lang="en-US" altLang="zh-CN" dirty="0">
              <a:solidFill>
                <a:srgbClr val="FF0000"/>
              </a:solidFill>
            </a:endParaRPr>
          </a:p>
          <a:p>
            <a:pPr>
              <a:lnSpc>
                <a:spcPct val="125000"/>
              </a:lnSpc>
            </a:pPr>
            <a:r>
              <a:rPr lang="en-US" altLang="zh-CN" dirty="0"/>
              <a:t>S(S-T)=1</a:t>
            </a:r>
            <a:r>
              <a:rPr lang="zh-CN" altLang="en-US" dirty="0"/>
              <a:t>，所以</a:t>
            </a:r>
            <a:r>
              <a:rPr lang="en-US" altLang="zh-CN" dirty="0"/>
              <a:t>A</a:t>
            </a:r>
            <a:r>
              <a:rPr lang="zh-CN" altLang="en-US" dirty="0"/>
              <a:t>站发出的数据是</a:t>
            </a:r>
            <a:r>
              <a:rPr lang="en-US" altLang="zh-CN" dirty="0"/>
              <a:t>1</a:t>
            </a:r>
            <a:endParaRPr lang="zh-CN" altLang="en-US" dirty="0"/>
          </a:p>
        </p:txBody>
      </p:sp>
    </p:spTree>
    <p:extLst>
      <p:ext uri="{BB962C8B-B14F-4D97-AF65-F5344CB8AC3E}">
        <p14:creationId xmlns:p14="http://schemas.microsoft.com/office/powerpoint/2010/main" val="13597292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5</a:t>
            </a:r>
            <a:endParaRPr lang="zh-CN" altLang="en-US" dirty="0">
              <a:solidFill>
                <a:schemeClr val="tx1"/>
              </a:solidFill>
              <a:cs typeface="+mn-ea"/>
              <a:sym typeface="+mn-lt"/>
            </a:endParaRPr>
          </a:p>
        </p:txBody>
      </p:sp>
      <p:sp>
        <p:nvSpPr>
          <p:cNvPr id="2" name="文本框 1">
            <a:extLst>
              <a:ext uri="{FF2B5EF4-FFF2-40B4-BE49-F238E27FC236}">
                <a16:creationId xmlns:a16="http://schemas.microsoft.com/office/drawing/2014/main" id="{247F0942-EF5C-4DF6-B631-47F912B2B6A8}"/>
              </a:ext>
            </a:extLst>
          </p:cNvPr>
          <p:cNvSpPr txBox="1"/>
          <p:nvPr/>
        </p:nvSpPr>
        <p:spPr>
          <a:xfrm>
            <a:off x="1571348" y="1083076"/>
            <a:ext cx="4145871" cy="461665"/>
          </a:xfrm>
          <a:prstGeom prst="rect">
            <a:avLst/>
          </a:prstGeom>
          <a:noFill/>
        </p:spPr>
        <p:txBody>
          <a:bodyPr wrap="square" rtlCol="0">
            <a:spAutoFit/>
          </a:bodyPr>
          <a:lstStyle/>
          <a:p>
            <a:r>
              <a:rPr lang="en-US" altLang="zh-CN" sz="2400" dirty="0"/>
              <a:t>CSMA</a:t>
            </a:r>
            <a:r>
              <a:rPr lang="zh-CN" altLang="en-US" sz="2400" dirty="0"/>
              <a:t>载波监听多路访问协议</a:t>
            </a:r>
            <a:endParaRPr lang="en-US" altLang="zh-CN" sz="2400" dirty="0"/>
          </a:p>
        </p:txBody>
      </p:sp>
      <p:graphicFrame>
        <p:nvGraphicFramePr>
          <p:cNvPr id="3" name="表格 3">
            <a:extLst>
              <a:ext uri="{FF2B5EF4-FFF2-40B4-BE49-F238E27FC236}">
                <a16:creationId xmlns:a16="http://schemas.microsoft.com/office/drawing/2014/main" id="{C14B302A-DA8D-4176-B496-DF9E5ACE7D4E}"/>
              </a:ext>
            </a:extLst>
          </p:cNvPr>
          <p:cNvGraphicFramePr>
            <a:graphicFrameLocks noGrp="1"/>
          </p:cNvGraphicFramePr>
          <p:nvPr>
            <p:extLst>
              <p:ext uri="{D42A27DB-BD31-4B8C-83A1-F6EECF244321}">
                <p14:modId xmlns:p14="http://schemas.microsoft.com/office/powerpoint/2010/main" val="4124358977"/>
              </p:ext>
            </p:extLst>
          </p:nvPr>
        </p:nvGraphicFramePr>
        <p:xfrm>
          <a:off x="1180730" y="2521258"/>
          <a:ext cx="8600489" cy="2551123"/>
        </p:xfrm>
        <a:graphic>
          <a:graphicData uri="http://schemas.openxmlformats.org/drawingml/2006/table">
            <a:tbl>
              <a:tblPr firstRow="1" bandRow="1">
                <a:tableStyleId>{D7AC3CCA-C797-4891-BE02-D94E43425B78}</a:tableStyleId>
              </a:tblPr>
              <a:tblGrid>
                <a:gridCol w="1510304">
                  <a:extLst>
                    <a:ext uri="{9D8B030D-6E8A-4147-A177-3AD203B41FA5}">
                      <a16:colId xmlns:a16="http://schemas.microsoft.com/office/drawing/2014/main" val="3700661599"/>
                    </a:ext>
                  </a:extLst>
                </a:gridCol>
                <a:gridCol w="1775417">
                  <a:extLst>
                    <a:ext uri="{9D8B030D-6E8A-4147-A177-3AD203B41FA5}">
                      <a16:colId xmlns:a16="http://schemas.microsoft.com/office/drawing/2014/main" val="467865098"/>
                    </a:ext>
                  </a:extLst>
                </a:gridCol>
                <a:gridCol w="2602066">
                  <a:extLst>
                    <a:ext uri="{9D8B030D-6E8A-4147-A177-3AD203B41FA5}">
                      <a16:colId xmlns:a16="http://schemas.microsoft.com/office/drawing/2014/main" val="687271053"/>
                    </a:ext>
                  </a:extLst>
                </a:gridCol>
                <a:gridCol w="2712702">
                  <a:extLst>
                    <a:ext uri="{9D8B030D-6E8A-4147-A177-3AD203B41FA5}">
                      <a16:colId xmlns:a16="http://schemas.microsoft.com/office/drawing/2014/main" val="3368999136"/>
                    </a:ext>
                  </a:extLst>
                </a:gridCol>
              </a:tblGrid>
              <a:tr h="430097">
                <a:tc>
                  <a:txBody>
                    <a:bodyPr/>
                    <a:lstStyle/>
                    <a:p>
                      <a:r>
                        <a:rPr lang="zh-CN" altLang="en-US" dirty="0"/>
                        <a:t>信道状态</a:t>
                      </a:r>
                    </a:p>
                  </a:txBody>
                  <a:tcPr/>
                </a:tc>
                <a:tc>
                  <a:txBody>
                    <a:bodyPr/>
                    <a:lstStyle/>
                    <a:p>
                      <a:r>
                        <a:rPr lang="en-US" altLang="zh-CN" dirty="0"/>
                        <a:t>1-</a:t>
                      </a:r>
                      <a:r>
                        <a:rPr lang="zh-CN" altLang="en-US" dirty="0"/>
                        <a:t>坚持</a:t>
                      </a:r>
                    </a:p>
                  </a:txBody>
                  <a:tcPr/>
                </a:tc>
                <a:tc>
                  <a:txBody>
                    <a:bodyPr/>
                    <a:lstStyle/>
                    <a:p>
                      <a:r>
                        <a:rPr lang="zh-CN" altLang="en-US" dirty="0"/>
                        <a:t>非坚持</a:t>
                      </a:r>
                    </a:p>
                  </a:txBody>
                  <a:tcPr/>
                </a:tc>
                <a:tc>
                  <a:txBody>
                    <a:bodyPr/>
                    <a:lstStyle/>
                    <a:p>
                      <a:r>
                        <a:rPr lang="en-US" altLang="zh-CN" dirty="0"/>
                        <a:t>P-</a:t>
                      </a:r>
                      <a:r>
                        <a:rPr lang="zh-CN" altLang="en-US" dirty="0"/>
                        <a:t>坚持</a:t>
                      </a:r>
                    </a:p>
                  </a:txBody>
                  <a:tcPr/>
                </a:tc>
                <a:extLst>
                  <a:ext uri="{0D108BD9-81ED-4DB2-BD59-A6C34878D82A}">
                    <a16:rowId xmlns:a16="http://schemas.microsoft.com/office/drawing/2014/main" val="786973767"/>
                  </a:ext>
                </a:extLst>
              </a:tr>
              <a:tr h="1060513">
                <a:tc>
                  <a:txBody>
                    <a:bodyPr/>
                    <a:lstStyle/>
                    <a:p>
                      <a:r>
                        <a:rPr lang="zh-CN" altLang="en-US" dirty="0"/>
                        <a:t>空闲</a:t>
                      </a:r>
                    </a:p>
                  </a:txBody>
                  <a:tcPr/>
                </a:tc>
                <a:tc>
                  <a:txBody>
                    <a:bodyPr/>
                    <a:lstStyle/>
                    <a:p>
                      <a:r>
                        <a:rPr lang="zh-CN" altLang="en-US" dirty="0"/>
                        <a:t>立即发送数据</a:t>
                      </a:r>
                    </a:p>
                  </a:txBody>
                  <a:tcPr/>
                </a:tc>
                <a:tc>
                  <a:txBody>
                    <a:bodyPr/>
                    <a:lstStyle/>
                    <a:p>
                      <a:r>
                        <a:rPr lang="zh-CN" altLang="en-US" dirty="0"/>
                        <a:t>立即发送数据</a:t>
                      </a:r>
                    </a:p>
                  </a:txBody>
                  <a:tcPr/>
                </a:tc>
                <a:tc>
                  <a:txBody>
                    <a:bodyPr/>
                    <a:lstStyle/>
                    <a:p>
                      <a:r>
                        <a:rPr lang="zh-CN" altLang="en-US" dirty="0"/>
                        <a:t>以概率</a:t>
                      </a:r>
                      <a:r>
                        <a:rPr lang="en-US" altLang="zh-CN" dirty="0"/>
                        <a:t>p</a:t>
                      </a:r>
                      <a:r>
                        <a:rPr lang="zh-CN" altLang="en-US" dirty="0"/>
                        <a:t>发送数据，以概率</a:t>
                      </a:r>
                      <a:r>
                        <a:rPr lang="en-US" altLang="zh-CN" dirty="0"/>
                        <a:t>1-p</a:t>
                      </a:r>
                      <a:r>
                        <a:rPr lang="zh-CN" altLang="en-US" dirty="0"/>
                        <a:t>推迟到下一个时隙</a:t>
                      </a:r>
                    </a:p>
                  </a:txBody>
                  <a:tcPr/>
                </a:tc>
                <a:extLst>
                  <a:ext uri="{0D108BD9-81ED-4DB2-BD59-A6C34878D82A}">
                    <a16:rowId xmlns:a16="http://schemas.microsoft.com/office/drawing/2014/main" val="3565378539"/>
                  </a:ext>
                </a:extLst>
              </a:tr>
              <a:tr h="1060513">
                <a:tc>
                  <a:txBody>
                    <a:bodyPr/>
                    <a:lstStyle/>
                    <a:p>
                      <a:r>
                        <a:rPr lang="zh-CN" altLang="en-US" dirty="0"/>
                        <a:t>忙</a:t>
                      </a:r>
                    </a:p>
                  </a:txBody>
                  <a:tcPr/>
                </a:tc>
                <a:tc>
                  <a:txBody>
                    <a:bodyPr/>
                    <a:lstStyle/>
                    <a:p>
                      <a:r>
                        <a:rPr lang="zh-CN" altLang="en-US" dirty="0"/>
                        <a:t>继续坚持侦听</a:t>
                      </a:r>
                    </a:p>
                  </a:txBody>
                  <a:tcPr/>
                </a:tc>
                <a:tc>
                  <a:txBody>
                    <a:bodyPr/>
                    <a:lstStyle/>
                    <a:p>
                      <a:r>
                        <a:rPr lang="zh-CN" altLang="en-US" dirty="0"/>
                        <a:t>放弃侦听，等待一个随机的时间后再侦听</a:t>
                      </a:r>
                    </a:p>
                  </a:txBody>
                  <a:tcPr/>
                </a:tc>
                <a:tc>
                  <a:txBody>
                    <a:bodyPr/>
                    <a:lstStyle/>
                    <a:p>
                      <a:r>
                        <a:rPr lang="zh-CN" altLang="en-US" dirty="0"/>
                        <a:t>持续侦听（推迟到下一个时隙再侦听），直至信道空闲</a:t>
                      </a:r>
                    </a:p>
                  </a:txBody>
                  <a:tcPr/>
                </a:tc>
                <a:extLst>
                  <a:ext uri="{0D108BD9-81ED-4DB2-BD59-A6C34878D82A}">
                    <a16:rowId xmlns:a16="http://schemas.microsoft.com/office/drawing/2014/main" val="2183055344"/>
                  </a:ext>
                </a:extLst>
              </a:tr>
            </a:tbl>
          </a:graphicData>
        </a:graphic>
      </p:graphicFrame>
    </p:spTree>
    <p:extLst>
      <p:ext uri="{BB962C8B-B14F-4D97-AF65-F5344CB8AC3E}">
        <p14:creationId xmlns:p14="http://schemas.microsoft.com/office/powerpoint/2010/main" val="31116629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5</a:t>
            </a:r>
            <a:endParaRPr lang="zh-CN" altLang="en-US" dirty="0">
              <a:solidFill>
                <a:schemeClr val="tx1"/>
              </a:solidFill>
              <a:cs typeface="+mn-ea"/>
              <a:sym typeface="+mn-lt"/>
            </a:endParaRPr>
          </a:p>
        </p:txBody>
      </p:sp>
      <p:sp>
        <p:nvSpPr>
          <p:cNvPr id="2" name="文本框 1">
            <a:extLst>
              <a:ext uri="{FF2B5EF4-FFF2-40B4-BE49-F238E27FC236}">
                <a16:creationId xmlns:a16="http://schemas.microsoft.com/office/drawing/2014/main" id="{8B3D0982-96C3-4EDC-AFCD-44F0A3000590}"/>
              </a:ext>
            </a:extLst>
          </p:cNvPr>
          <p:cNvSpPr txBox="1"/>
          <p:nvPr/>
        </p:nvSpPr>
        <p:spPr>
          <a:xfrm>
            <a:off x="1372350" y="391438"/>
            <a:ext cx="8575829" cy="1692771"/>
          </a:xfrm>
          <a:prstGeom prst="rect">
            <a:avLst/>
          </a:prstGeom>
          <a:noFill/>
        </p:spPr>
        <p:txBody>
          <a:bodyPr wrap="square" rtlCol="0">
            <a:spAutoFit/>
          </a:bodyPr>
          <a:lstStyle/>
          <a:p>
            <a:r>
              <a:rPr lang="en-US" altLang="zh-CN" sz="2400" dirty="0"/>
              <a:t>CSMA/CD</a:t>
            </a:r>
            <a:r>
              <a:rPr lang="zh-CN" altLang="en-US" sz="2400" dirty="0"/>
              <a:t>载波侦听多路访问</a:t>
            </a:r>
            <a:r>
              <a:rPr lang="en-US" altLang="zh-CN" sz="2400" dirty="0"/>
              <a:t>/</a:t>
            </a:r>
            <a:r>
              <a:rPr lang="zh-CN" altLang="en-US" sz="2400" dirty="0"/>
              <a:t>碰撞检测</a:t>
            </a:r>
            <a:endParaRPr lang="en-US" altLang="zh-CN" sz="2400" dirty="0"/>
          </a:p>
          <a:p>
            <a:endParaRPr lang="en-US" altLang="zh-CN" sz="2000" dirty="0"/>
          </a:p>
          <a:p>
            <a:r>
              <a:rPr lang="zh-CN" altLang="en-US" sz="2000" dirty="0"/>
              <a:t>载波侦听：发送前侦听，若信道忙，则暂时不发送数据</a:t>
            </a:r>
            <a:endParaRPr lang="en-US" altLang="zh-CN" sz="2000" dirty="0"/>
          </a:p>
          <a:p>
            <a:r>
              <a:rPr lang="zh-CN" altLang="en-US" sz="2000" dirty="0"/>
              <a:t>碰撞检测：边发送边侦听，以便判断自己在发送数据时其他站点是否也在发送数据</a:t>
            </a:r>
          </a:p>
        </p:txBody>
      </p:sp>
      <p:pic>
        <p:nvPicPr>
          <p:cNvPr id="4" name="图片 3">
            <a:extLst>
              <a:ext uri="{FF2B5EF4-FFF2-40B4-BE49-F238E27FC236}">
                <a16:creationId xmlns:a16="http://schemas.microsoft.com/office/drawing/2014/main" id="{CD13097B-D3C0-4CE3-BC54-CC26BBD5371C}"/>
              </a:ext>
            </a:extLst>
          </p:cNvPr>
          <p:cNvPicPr>
            <a:picLocks noChangeAspect="1"/>
          </p:cNvPicPr>
          <p:nvPr/>
        </p:nvPicPr>
        <p:blipFill>
          <a:blip r:embed="rId3"/>
          <a:stretch>
            <a:fillRect/>
          </a:stretch>
        </p:blipFill>
        <p:spPr>
          <a:xfrm>
            <a:off x="424703" y="2095691"/>
            <a:ext cx="4950050" cy="4370871"/>
          </a:xfrm>
          <a:prstGeom prst="rect">
            <a:avLst/>
          </a:prstGeom>
        </p:spPr>
      </p:pic>
      <p:pic>
        <p:nvPicPr>
          <p:cNvPr id="6" name="图片 5">
            <a:extLst>
              <a:ext uri="{FF2B5EF4-FFF2-40B4-BE49-F238E27FC236}">
                <a16:creationId xmlns:a16="http://schemas.microsoft.com/office/drawing/2014/main" id="{62D7CCC2-97D0-4AB6-827E-D5B462ED4C7F}"/>
              </a:ext>
            </a:extLst>
          </p:cNvPr>
          <p:cNvPicPr>
            <a:picLocks noChangeAspect="1"/>
          </p:cNvPicPr>
          <p:nvPr/>
        </p:nvPicPr>
        <p:blipFill>
          <a:blip r:embed="rId4"/>
          <a:stretch>
            <a:fillRect/>
          </a:stretch>
        </p:blipFill>
        <p:spPr>
          <a:xfrm>
            <a:off x="5290184" y="2366274"/>
            <a:ext cx="6901816" cy="3829703"/>
          </a:xfrm>
          <a:prstGeom prst="rect">
            <a:avLst/>
          </a:prstGeom>
        </p:spPr>
      </p:pic>
    </p:spTree>
    <p:extLst>
      <p:ext uri="{BB962C8B-B14F-4D97-AF65-F5344CB8AC3E}">
        <p14:creationId xmlns:p14="http://schemas.microsoft.com/office/powerpoint/2010/main" val="39233288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5</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1D8E1386-FEA7-41D4-9BCF-275196A3A256}"/>
              </a:ext>
            </a:extLst>
          </p:cNvPr>
          <p:cNvPicPr>
            <a:picLocks noChangeAspect="1"/>
          </p:cNvPicPr>
          <p:nvPr/>
        </p:nvPicPr>
        <p:blipFill>
          <a:blip r:embed="rId3"/>
          <a:stretch>
            <a:fillRect/>
          </a:stretch>
        </p:blipFill>
        <p:spPr>
          <a:xfrm>
            <a:off x="97654" y="1482160"/>
            <a:ext cx="7276700" cy="4676318"/>
          </a:xfrm>
          <a:prstGeom prst="rect">
            <a:avLst/>
          </a:prstGeom>
        </p:spPr>
      </p:pic>
      <p:sp>
        <p:nvSpPr>
          <p:cNvPr id="4" name="文本框 3">
            <a:extLst>
              <a:ext uri="{FF2B5EF4-FFF2-40B4-BE49-F238E27FC236}">
                <a16:creationId xmlns:a16="http://schemas.microsoft.com/office/drawing/2014/main" id="{8436EC5D-3F04-406C-A543-C01CDD1519D3}"/>
              </a:ext>
            </a:extLst>
          </p:cNvPr>
          <p:cNvSpPr txBox="1"/>
          <p:nvPr/>
        </p:nvSpPr>
        <p:spPr>
          <a:xfrm>
            <a:off x="7664418" y="2112159"/>
            <a:ext cx="4012707" cy="3139321"/>
          </a:xfrm>
          <a:prstGeom prst="rect">
            <a:avLst/>
          </a:prstGeom>
          <a:noFill/>
        </p:spPr>
        <p:txBody>
          <a:bodyPr wrap="square" rtlCol="0">
            <a:spAutoFit/>
          </a:bodyPr>
          <a:lstStyle/>
          <a:p>
            <a:r>
              <a:rPr lang="zh-CN" altLang="en-US" dirty="0"/>
              <a:t>考虑如下的情况，主机发送的帧很小，而两台冲突主机相距很远，在主机</a:t>
            </a:r>
            <a:r>
              <a:rPr lang="en-US" altLang="zh-CN" dirty="0"/>
              <a:t>A</a:t>
            </a:r>
            <a:r>
              <a:rPr lang="zh-CN" altLang="en-US" dirty="0"/>
              <a:t>发送的帧传输到</a:t>
            </a:r>
            <a:r>
              <a:rPr lang="en-US" altLang="zh-CN" dirty="0"/>
              <a:t>B</a:t>
            </a:r>
            <a:r>
              <a:rPr lang="zh-CN" altLang="en-US" dirty="0"/>
              <a:t>的前一刻，</a:t>
            </a:r>
            <a:r>
              <a:rPr lang="en-US" altLang="zh-CN" dirty="0"/>
              <a:t>B</a:t>
            </a:r>
            <a:r>
              <a:rPr lang="zh-CN" altLang="en-US" dirty="0"/>
              <a:t>开始发送帧。这样，当</a:t>
            </a:r>
            <a:r>
              <a:rPr lang="en-US" altLang="zh-CN" dirty="0"/>
              <a:t>A</a:t>
            </a:r>
            <a:r>
              <a:rPr lang="zh-CN" altLang="en-US" dirty="0"/>
              <a:t>的帧到达</a:t>
            </a:r>
            <a:r>
              <a:rPr lang="en-US" altLang="zh-CN" dirty="0"/>
              <a:t>B</a:t>
            </a:r>
            <a:r>
              <a:rPr lang="zh-CN" altLang="en-US" dirty="0"/>
              <a:t>时，</a:t>
            </a:r>
            <a:r>
              <a:rPr lang="en-US" altLang="zh-CN" dirty="0"/>
              <a:t>B</a:t>
            </a:r>
            <a:r>
              <a:rPr lang="zh-CN" altLang="en-US" dirty="0"/>
              <a:t>传送帧，假如在</a:t>
            </a:r>
            <a:r>
              <a:rPr lang="en-US" altLang="zh-CN" dirty="0"/>
              <a:t>B</a:t>
            </a:r>
            <a:r>
              <a:rPr lang="zh-CN" altLang="en-US" dirty="0"/>
              <a:t>发送的帧传输到</a:t>
            </a:r>
            <a:r>
              <a:rPr lang="en-US" altLang="zh-CN" dirty="0"/>
              <a:t>A</a:t>
            </a:r>
            <a:r>
              <a:rPr lang="zh-CN" altLang="en-US" dirty="0"/>
              <a:t>之前，</a:t>
            </a:r>
            <a:r>
              <a:rPr lang="en-US" altLang="zh-CN" dirty="0"/>
              <a:t>A</a:t>
            </a:r>
            <a:r>
              <a:rPr lang="zh-CN" altLang="en-US" dirty="0"/>
              <a:t>的帧已经发送完毕，那么</a:t>
            </a:r>
            <a:r>
              <a:rPr lang="en-US" altLang="zh-CN" dirty="0"/>
              <a:t>A</a:t>
            </a:r>
            <a:r>
              <a:rPr lang="zh-CN" altLang="en-US" dirty="0"/>
              <a:t>将检测不到冲突而误以为已发送成功。</a:t>
            </a:r>
          </a:p>
          <a:p>
            <a:endParaRPr lang="zh-CN" altLang="en-US" dirty="0"/>
          </a:p>
          <a:p>
            <a:r>
              <a:rPr lang="zh-CN" altLang="en-US" dirty="0"/>
              <a:t>由于信号传播是有时延的，因此检测冲突也需要一定的时间。这也是必须有个最小帧长的限制。</a:t>
            </a:r>
          </a:p>
        </p:txBody>
      </p:sp>
    </p:spTree>
    <p:extLst>
      <p:ext uri="{BB962C8B-B14F-4D97-AF65-F5344CB8AC3E}">
        <p14:creationId xmlns:p14="http://schemas.microsoft.com/office/powerpoint/2010/main" val="13081871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5</a:t>
            </a:r>
            <a:endParaRPr lang="zh-CN" altLang="en-US" dirty="0">
              <a:solidFill>
                <a:schemeClr val="tx1"/>
              </a:solidFill>
              <a:cs typeface="+mn-ea"/>
              <a:sym typeface="+mn-lt"/>
            </a:endParaRPr>
          </a:p>
        </p:txBody>
      </p:sp>
      <p:sp>
        <p:nvSpPr>
          <p:cNvPr id="2" name="文本框 1">
            <a:extLst>
              <a:ext uri="{FF2B5EF4-FFF2-40B4-BE49-F238E27FC236}">
                <a16:creationId xmlns:a16="http://schemas.microsoft.com/office/drawing/2014/main" id="{4488DDC9-A9AA-4884-A7C3-737E6F780427}"/>
              </a:ext>
            </a:extLst>
          </p:cNvPr>
          <p:cNvSpPr txBox="1"/>
          <p:nvPr/>
        </p:nvSpPr>
        <p:spPr>
          <a:xfrm>
            <a:off x="1047566" y="810725"/>
            <a:ext cx="9055223" cy="1938992"/>
          </a:xfrm>
          <a:prstGeom prst="rect">
            <a:avLst/>
          </a:prstGeom>
          <a:noFill/>
        </p:spPr>
        <p:txBody>
          <a:bodyPr wrap="square" rtlCol="0">
            <a:spAutoFit/>
          </a:bodyPr>
          <a:lstStyle/>
          <a:p>
            <a:r>
              <a:rPr lang="zh-CN" altLang="en-US" sz="2000" dirty="0"/>
              <a:t>某局域网采用</a:t>
            </a:r>
            <a:r>
              <a:rPr lang="en-US" altLang="zh-CN" sz="2000" dirty="0"/>
              <a:t>CSMA/CD</a:t>
            </a:r>
            <a:r>
              <a:rPr lang="zh-CN" altLang="en-US" sz="2000" dirty="0"/>
              <a:t>协议实现介质访问控制，数据传输速率为</a:t>
            </a:r>
            <a:r>
              <a:rPr lang="en-US" altLang="zh-CN" sz="2000" dirty="0"/>
              <a:t>10 Mbps</a:t>
            </a:r>
            <a:r>
              <a:rPr lang="zh-CN" altLang="en-US" sz="2000" dirty="0"/>
              <a:t>，机甲和主机乙之间的距离为</a:t>
            </a:r>
            <a:r>
              <a:rPr lang="en-US" altLang="zh-CN" sz="2000" dirty="0"/>
              <a:t>2 km</a:t>
            </a:r>
            <a:r>
              <a:rPr lang="zh-CN" altLang="en-US" sz="2000" dirty="0"/>
              <a:t>，信号传播速度是</a:t>
            </a:r>
            <a:r>
              <a:rPr lang="en-US" altLang="zh-CN" sz="2000" dirty="0"/>
              <a:t>200 000 km/s</a:t>
            </a:r>
            <a:r>
              <a:rPr lang="zh-CN" altLang="en-US" sz="2000" dirty="0"/>
              <a:t>。请回答下列问题，要求说明理由或写出计算过裎。</a:t>
            </a:r>
          </a:p>
          <a:p>
            <a:r>
              <a:rPr lang="zh-CN" altLang="en-US" sz="2000" dirty="0"/>
              <a:t>（</a:t>
            </a:r>
            <a:r>
              <a:rPr lang="en-US" altLang="zh-CN" sz="2000" dirty="0"/>
              <a:t>1</a:t>
            </a:r>
            <a:r>
              <a:rPr lang="zh-CN" altLang="en-US" sz="2000" dirty="0"/>
              <a:t>）若主机甲和主机乙发送数据时发生冲突，则从开始发送数据时刻起，到两台主机均检测到冲突时刻止，最短需经过多长时间？最长需经过多长时间？（假设主机甲和主机乙发送数据过程中，其他主机不发送数据）</a:t>
            </a:r>
          </a:p>
        </p:txBody>
      </p:sp>
      <p:pic>
        <p:nvPicPr>
          <p:cNvPr id="4" name="图片 3">
            <a:extLst>
              <a:ext uri="{FF2B5EF4-FFF2-40B4-BE49-F238E27FC236}">
                <a16:creationId xmlns:a16="http://schemas.microsoft.com/office/drawing/2014/main" id="{3D20B947-A56F-4E27-96CF-281916811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566" y="3061669"/>
            <a:ext cx="7341832" cy="3468582"/>
          </a:xfrm>
          <a:prstGeom prst="rect">
            <a:avLst/>
          </a:prstGeom>
        </p:spPr>
      </p:pic>
    </p:spTree>
    <p:extLst>
      <p:ext uri="{BB962C8B-B14F-4D97-AF65-F5344CB8AC3E}">
        <p14:creationId xmlns:p14="http://schemas.microsoft.com/office/powerpoint/2010/main" val="353520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5</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457FF1E0-7E22-4DCB-B567-028024030927}"/>
              </a:ext>
            </a:extLst>
          </p:cNvPr>
          <p:cNvPicPr>
            <a:picLocks noChangeAspect="1"/>
          </p:cNvPicPr>
          <p:nvPr/>
        </p:nvPicPr>
        <p:blipFill>
          <a:blip r:embed="rId3"/>
          <a:stretch>
            <a:fillRect/>
          </a:stretch>
        </p:blipFill>
        <p:spPr>
          <a:xfrm>
            <a:off x="1429304" y="810725"/>
            <a:ext cx="8737849" cy="5242709"/>
          </a:xfrm>
          <a:prstGeom prst="rect">
            <a:avLst/>
          </a:prstGeom>
        </p:spPr>
      </p:pic>
    </p:spTree>
    <p:extLst>
      <p:ext uri="{BB962C8B-B14F-4D97-AF65-F5344CB8AC3E}">
        <p14:creationId xmlns:p14="http://schemas.microsoft.com/office/powerpoint/2010/main" val="17941329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5</a:t>
            </a:r>
            <a:endParaRPr lang="zh-CN" altLang="en-US" dirty="0">
              <a:solidFill>
                <a:schemeClr val="tx1"/>
              </a:solidFill>
              <a:cs typeface="+mn-ea"/>
              <a:sym typeface="+mn-lt"/>
            </a:endParaRPr>
          </a:p>
        </p:txBody>
      </p:sp>
      <p:sp>
        <p:nvSpPr>
          <p:cNvPr id="2" name="文本框 1">
            <a:extLst>
              <a:ext uri="{FF2B5EF4-FFF2-40B4-BE49-F238E27FC236}">
                <a16:creationId xmlns:a16="http://schemas.microsoft.com/office/drawing/2014/main" id="{E0F079C1-F2C0-4F8F-A3ED-7B79A452E20A}"/>
              </a:ext>
            </a:extLst>
          </p:cNvPr>
          <p:cNvSpPr txBox="1"/>
          <p:nvPr/>
        </p:nvSpPr>
        <p:spPr>
          <a:xfrm>
            <a:off x="1278384" y="1189608"/>
            <a:ext cx="4074851" cy="461665"/>
          </a:xfrm>
          <a:prstGeom prst="rect">
            <a:avLst/>
          </a:prstGeom>
          <a:noFill/>
        </p:spPr>
        <p:txBody>
          <a:bodyPr wrap="square" rtlCol="0">
            <a:spAutoFit/>
          </a:bodyPr>
          <a:lstStyle/>
          <a:p>
            <a:r>
              <a:rPr lang="zh-CN" altLang="en-US" sz="2400" dirty="0"/>
              <a:t>以太网帧结构：</a:t>
            </a:r>
            <a:endParaRPr lang="en-US" altLang="zh-CN" sz="2400" dirty="0"/>
          </a:p>
        </p:txBody>
      </p:sp>
      <p:pic>
        <p:nvPicPr>
          <p:cNvPr id="4" name="图片 3">
            <a:extLst>
              <a:ext uri="{FF2B5EF4-FFF2-40B4-BE49-F238E27FC236}">
                <a16:creationId xmlns:a16="http://schemas.microsoft.com/office/drawing/2014/main" id="{CC31DF02-A3AA-4DCB-80AD-429800EEB89D}"/>
              </a:ext>
            </a:extLst>
          </p:cNvPr>
          <p:cNvPicPr>
            <a:picLocks noChangeAspect="1"/>
          </p:cNvPicPr>
          <p:nvPr/>
        </p:nvPicPr>
        <p:blipFill>
          <a:blip r:embed="rId3"/>
          <a:stretch>
            <a:fillRect/>
          </a:stretch>
        </p:blipFill>
        <p:spPr>
          <a:xfrm>
            <a:off x="604703" y="1862093"/>
            <a:ext cx="6980513" cy="1244417"/>
          </a:xfrm>
          <a:prstGeom prst="rect">
            <a:avLst/>
          </a:prstGeom>
        </p:spPr>
      </p:pic>
      <p:sp>
        <p:nvSpPr>
          <p:cNvPr id="5" name="文本框 4">
            <a:extLst>
              <a:ext uri="{FF2B5EF4-FFF2-40B4-BE49-F238E27FC236}">
                <a16:creationId xmlns:a16="http://schemas.microsoft.com/office/drawing/2014/main" id="{4A946C41-EA14-4E2A-8D8B-5D9E46948475}"/>
              </a:ext>
            </a:extLst>
          </p:cNvPr>
          <p:cNvSpPr txBox="1"/>
          <p:nvPr/>
        </p:nvSpPr>
        <p:spPr>
          <a:xfrm>
            <a:off x="994299" y="2015231"/>
            <a:ext cx="656948" cy="369332"/>
          </a:xfrm>
          <a:prstGeom prst="rect">
            <a:avLst/>
          </a:prstGeom>
          <a:noFill/>
        </p:spPr>
        <p:txBody>
          <a:bodyPr wrap="square" rtlCol="0">
            <a:spAutoFit/>
          </a:bodyPr>
          <a:lstStyle/>
          <a:p>
            <a:r>
              <a:rPr lang="en-US" altLang="zh-CN" dirty="0"/>
              <a:t>8B</a:t>
            </a:r>
            <a:endParaRPr lang="zh-CN" altLang="en-US" dirty="0"/>
          </a:p>
        </p:txBody>
      </p:sp>
      <p:sp>
        <p:nvSpPr>
          <p:cNvPr id="6" name="文本框 5">
            <a:extLst>
              <a:ext uri="{FF2B5EF4-FFF2-40B4-BE49-F238E27FC236}">
                <a16:creationId xmlns:a16="http://schemas.microsoft.com/office/drawing/2014/main" id="{D397B834-1D57-4F17-B46B-8BF87145B27E}"/>
              </a:ext>
            </a:extLst>
          </p:cNvPr>
          <p:cNvSpPr txBox="1"/>
          <p:nvPr/>
        </p:nvSpPr>
        <p:spPr>
          <a:xfrm>
            <a:off x="2040843" y="2015231"/>
            <a:ext cx="480415" cy="369332"/>
          </a:xfrm>
          <a:prstGeom prst="rect">
            <a:avLst/>
          </a:prstGeom>
          <a:noFill/>
        </p:spPr>
        <p:txBody>
          <a:bodyPr wrap="square" rtlCol="0">
            <a:spAutoFit/>
          </a:bodyPr>
          <a:lstStyle/>
          <a:p>
            <a:r>
              <a:rPr lang="en-US" altLang="zh-CN" dirty="0"/>
              <a:t>6B</a:t>
            </a:r>
            <a:endParaRPr lang="zh-CN" altLang="en-US" dirty="0"/>
          </a:p>
        </p:txBody>
      </p:sp>
      <p:sp>
        <p:nvSpPr>
          <p:cNvPr id="8" name="文本框 7">
            <a:extLst>
              <a:ext uri="{FF2B5EF4-FFF2-40B4-BE49-F238E27FC236}">
                <a16:creationId xmlns:a16="http://schemas.microsoft.com/office/drawing/2014/main" id="{B46E35BF-C1CD-414D-AD98-01B7034E583D}"/>
              </a:ext>
            </a:extLst>
          </p:cNvPr>
          <p:cNvSpPr txBox="1"/>
          <p:nvPr/>
        </p:nvSpPr>
        <p:spPr>
          <a:xfrm>
            <a:off x="2791005" y="2015231"/>
            <a:ext cx="480415" cy="369332"/>
          </a:xfrm>
          <a:prstGeom prst="rect">
            <a:avLst/>
          </a:prstGeom>
          <a:noFill/>
        </p:spPr>
        <p:txBody>
          <a:bodyPr wrap="square" rtlCol="0">
            <a:spAutoFit/>
          </a:bodyPr>
          <a:lstStyle/>
          <a:p>
            <a:r>
              <a:rPr lang="en-US" altLang="zh-CN" dirty="0"/>
              <a:t>6B</a:t>
            </a:r>
            <a:endParaRPr lang="zh-CN" altLang="en-US" dirty="0"/>
          </a:p>
        </p:txBody>
      </p:sp>
      <p:sp>
        <p:nvSpPr>
          <p:cNvPr id="9" name="文本框 8">
            <a:extLst>
              <a:ext uri="{FF2B5EF4-FFF2-40B4-BE49-F238E27FC236}">
                <a16:creationId xmlns:a16="http://schemas.microsoft.com/office/drawing/2014/main" id="{AFA8BB96-0529-4E18-82E1-40ED41A2800A}"/>
              </a:ext>
            </a:extLst>
          </p:cNvPr>
          <p:cNvSpPr txBox="1"/>
          <p:nvPr/>
        </p:nvSpPr>
        <p:spPr>
          <a:xfrm>
            <a:off x="3327729" y="1677427"/>
            <a:ext cx="480415" cy="369332"/>
          </a:xfrm>
          <a:prstGeom prst="rect">
            <a:avLst/>
          </a:prstGeom>
          <a:noFill/>
        </p:spPr>
        <p:txBody>
          <a:bodyPr wrap="square" rtlCol="0">
            <a:spAutoFit/>
          </a:bodyPr>
          <a:lstStyle/>
          <a:p>
            <a:r>
              <a:rPr lang="en-US" altLang="zh-CN" dirty="0"/>
              <a:t>2B</a:t>
            </a:r>
            <a:endParaRPr lang="zh-CN" altLang="en-US" dirty="0"/>
          </a:p>
        </p:txBody>
      </p:sp>
      <p:sp>
        <p:nvSpPr>
          <p:cNvPr id="7" name="文本框 6">
            <a:extLst>
              <a:ext uri="{FF2B5EF4-FFF2-40B4-BE49-F238E27FC236}">
                <a16:creationId xmlns:a16="http://schemas.microsoft.com/office/drawing/2014/main" id="{D8B64124-AD23-44E9-9D63-F7BA4042A67C}"/>
              </a:ext>
            </a:extLst>
          </p:cNvPr>
          <p:cNvSpPr txBox="1"/>
          <p:nvPr/>
        </p:nvSpPr>
        <p:spPr>
          <a:xfrm>
            <a:off x="784703" y="3728621"/>
            <a:ext cx="6800513" cy="2062103"/>
          </a:xfrm>
          <a:prstGeom prst="rect">
            <a:avLst/>
          </a:prstGeom>
          <a:noFill/>
        </p:spPr>
        <p:txBody>
          <a:bodyPr wrap="square" rtlCol="0">
            <a:spAutoFit/>
          </a:bodyPr>
          <a:lstStyle/>
          <a:p>
            <a:r>
              <a:rPr lang="zh-CN" altLang="en-US" sz="2400" dirty="0"/>
              <a:t>前导码</a:t>
            </a:r>
            <a:r>
              <a:rPr lang="en-US" altLang="zh-CN" sz="2400" dirty="0"/>
              <a:t>(Preamble)(8B): </a:t>
            </a:r>
          </a:p>
          <a:p>
            <a:r>
              <a:rPr lang="en-US" altLang="zh-CN" sz="2000" dirty="0"/>
              <a:t>❖7</a:t>
            </a:r>
            <a:r>
              <a:rPr lang="zh-CN" altLang="en-US" sz="2000" dirty="0"/>
              <a:t>个字节的</a:t>
            </a:r>
            <a:r>
              <a:rPr lang="en-US" altLang="zh-CN" sz="2000" dirty="0"/>
              <a:t>10101010</a:t>
            </a:r>
            <a:r>
              <a:rPr lang="zh-CN" altLang="en-US" sz="2000" dirty="0"/>
              <a:t>，第</a:t>
            </a:r>
            <a:r>
              <a:rPr lang="en-US" altLang="zh-CN" sz="2000" dirty="0"/>
              <a:t>8</a:t>
            </a:r>
            <a:r>
              <a:rPr lang="zh-CN" altLang="en-US" sz="2000" dirty="0"/>
              <a:t>字节为</a:t>
            </a:r>
            <a:r>
              <a:rPr lang="en-US" altLang="zh-CN" sz="2000" dirty="0"/>
              <a:t>10101011</a:t>
            </a:r>
          </a:p>
          <a:p>
            <a:r>
              <a:rPr lang="en-US" altLang="zh-CN" sz="2000" dirty="0"/>
              <a:t>❖</a:t>
            </a:r>
            <a:r>
              <a:rPr lang="zh-CN" altLang="en-US" sz="2000" dirty="0"/>
              <a:t>用于发送端与接收端的时钟同步</a:t>
            </a:r>
            <a:endParaRPr lang="en-US" altLang="zh-CN" sz="2000" dirty="0"/>
          </a:p>
          <a:p>
            <a:r>
              <a:rPr lang="zh-CN" altLang="en-US" sz="2400" dirty="0"/>
              <a:t>数据</a:t>
            </a:r>
            <a:r>
              <a:rPr lang="en-US" altLang="zh-CN" sz="2400" dirty="0"/>
              <a:t>(Data)(46-1500B): </a:t>
            </a:r>
            <a:r>
              <a:rPr lang="zh-CN" altLang="en-US" sz="2400" dirty="0"/>
              <a:t>指上层协议载荷。 </a:t>
            </a:r>
            <a:endParaRPr lang="en-US" altLang="zh-CN" sz="2400" dirty="0"/>
          </a:p>
          <a:p>
            <a:r>
              <a:rPr lang="zh-CN" altLang="en-US" sz="2000" dirty="0"/>
              <a:t>❖ </a:t>
            </a:r>
            <a:r>
              <a:rPr lang="en-US" altLang="zh-CN" sz="2000" dirty="0"/>
              <a:t>R=10Mbps</a:t>
            </a:r>
            <a:r>
              <a:rPr lang="zh-CN" altLang="en-US" sz="2000" dirty="0"/>
              <a:t>，</a:t>
            </a:r>
            <a:r>
              <a:rPr lang="en-US" altLang="zh-CN" sz="2000" dirty="0" err="1"/>
              <a:t>RTTmax</a:t>
            </a:r>
            <a:r>
              <a:rPr lang="en-US" altLang="zh-CN" sz="2000" dirty="0"/>
              <a:t>=512</a:t>
            </a:r>
            <a:r>
              <a:rPr lang="el-GR" altLang="zh-CN" sz="2000" dirty="0"/>
              <a:t>μ</a:t>
            </a:r>
            <a:r>
              <a:rPr lang="en-US" altLang="zh-CN" sz="2000" dirty="0"/>
              <a:t>s</a:t>
            </a:r>
            <a:r>
              <a:rPr lang="zh-CN" altLang="en-US" sz="2000" dirty="0"/>
              <a:t>，</a:t>
            </a:r>
            <a:r>
              <a:rPr lang="en-US" altLang="zh-CN" sz="2000" dirty="0" err="1"/>
              <a:t>Lmin</a:t>
            </a:r>
            <a:r>
              <a:rPr lang="en-US" altLang="zh-CN" sz="2000" dirty="0"/>
              <a:t> / R = </a:t>
            </a:r>
            <a:r>
              <a:rPr lang="en-US" altLang="zh-CN" sz="2000" dirty="0" err="1"/>
              <a:t>RTTmax</a:t>
            </a:r>
            <a:endParaRPr lang="en-US" altLang="zh-CN" sz="2000" dirty="0"/>
          </a:p>
          <a:p>
            <a:r>
              <a:rPr lang="en-US" altLang="zh-CN" sz="2000" dirty="0"/>
              <a:t>❖ </a:t>
            </a:r>
            <a:r>
              <a:rPr lang="en-US" altLang="zh-CN" sz="2000" dirty="0" err="1"/>
              <a:t>Lmin</a:t>
            </a:r>
            <a:r>
              <a:rPr lang="en-US" altLang="zh-CN" sz="2000" dirty="0"/>
              <a:t>=512bits=64B</a:t>
            </a:r>
            <a:r>
              <a:rPr lang="zh-CN" altLang="en-US" sz="2000" dirty="0"/>
              <a:t>，</a:t>
            </a:r>
            <a:r>
              <a:rPr lang="en-US" altLang="zh-CN" sz="2000" dirty="0" err="1"/>
              <a:t>Datamin</a:t>
            </a:r>
            <a:r>
              <a:rPr lang="en-US" altLang="zh-CN" sz="2000" dirty="0"/>
              <a:t>=Lmin-18=46B</a:t>
            </a:r>
            <a:endParaRPr lang="zh-CN" altLang="en-US" sz="2000" dirty="0"/>
          </a:p>
        </p:txBody>
      </p:sp>
    </p:spTree>
    <p:extLst>
      <p:ext uri="{BB962C8B-B14F-4D97-AF65-F5344CB8AC3E}">
        <p14:creationId xmlns:p14="http://schemas.microsoft.com/office/powerpoint/2010/main" val="36080492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5</a:t>
            </a:r>
            <a:endParaRPr lang="zh-CN" altLang="en-US" dirty="0">
              <a:solidFill>
                <a:schemeClr val="tx1"/>
              </a:solidFill>
              <a:cs typeface="+mn-ea"/>
              <a:sym typeface="+mn-lt"/>
            </a:endParaRPr>
          </a:p>
        </p:txBody>
      </p:sp>
      <p:sp>
        <p:nvSpPr>
          <p:cNvPr id="2" name="文本框 1">
            <a:extLst>
              <a:ext uri="{FF2B5EF4-FFF2-40B4-BE49-F238E27FC236}">
                <a16:creationId xmlns:a16="http://schemas.microsoft.com/office/drawing/2014/main" id="{C949DB09-92B4-4E26-86E7-B5AAE332A551}"/>
              </a:ext>
            </a:extLst>
          </p:cNvPr>
          <p:cNvSpPr txBox="1"/>
          <p:nvPr/>
        </p:nvSpPr>
        <p:spPr>
          <a:xfrm>
            <a:off x="914400" y="1571347"/>
            <a:ext cx="9244614" cy="4339650"/>
          </a:xfrm>
          <a:prstGeom prst="rect">
            <a:avLst/>
          </a:prstGeom>
          <a:noFill/>
        </p:spPr>
        <p:txBody>
          <a:bodyPr wrap="square" rtlCol="0">
            <a:spAutoFit/>
          </a:bodyPr>
          <a:lstStyle/>
          <a:p>
            <a:r>
              <a:rPr lang="en-US" altLang="zh-CN" sz="2400" dirty="0">
                <a:solidFill>
                  <a:srgbClr val="FF0000"/>
                </a:solidFill>
              </a:rPr>
              <a:t>MAC</a:t>
            </a:r>
            <a:r>
              <a:rPr lang="zh-CN" altLang="en-US" sz="2400" dirty="0">
                <a:solidFill>
                  <a:srgbClr val="FF0000"/>
                </a:solidFill>
              </a:rPr>
              <a:t>地址与</a:t>
            </a:r>
            <a:r>
              <a:rPr lang="en-US" altLang="zh-CN" sz="2400" dirty="0">
                <a:solidFill>
                  <a:srgbClr val="FF0000"/>
                </a:solidFill>
              </a:rPr>
              <a:t>IP</a:t>
            </a:r>
            <a:r>
              <a:rPr lang="zh-CN" altLang="en-US" sz="2400" dirty="0">
                <a:solidFill>
                  <a:srgbClr val="FF0000"/>
                </a:solidFill>
              </a:rPr>
              <a:t>地址区别：</a:t>
            </a:r>
            <a:endParaRPr lang="en-US" altLang="zh-CN" sz="2400" dirty="0">
              <a:solidFill>
                <a:srgbClr val="FF0000"/>
              </a:solidFill>
            </a:endParaRPr>
          </a:p>
          <a:p>
            <a:r>
              <a:rPr lang="zh-CN" altLang="en-US" dirty="0"/>
              <a:t>（</a:t>
            </a:r>
            <a:r>
              <a:rPr lang="en-US" altLang="zh-CN" dirty="0"/>
              <a:t>1</a:t>
            </a:r>
            <a:r>
              <a:rPr lang="zh-CN" altLang="en-US" dirty="0"/>
              <a:t>）假设两点在一个网络内。在这种情况下，只需要</a:t>
            </a:r>
            <a:r>
              <a:rPr lang="en-US" altLang="zh-CN" dirty="0"/>
              <a:t>MAC</a:t>
            </a:r>
            <a:r>
              <a:rPr lang="zh-CN" altLang="en-US" dirty="0"/>
              <a:t>地址就可以了。例如通过交换机将多台电脑组成一个网络，为了找到对方，必须通过一个地址来标识。就像寄快递一样，如果没有地址，快递员是无法将快递送到对方的所在地的。这就是我们所说的</a:t>
            </a:r>
            <a:r>
              <a:rPr lang="en-US" altLang="zh-CN" dirty="0"/>
              <a:t>MAC</a:t>
            </a:r>
            <a:r>
              <a:rPr lang="zh-CN" altLang="en-US" dirty="0"/>
              <a:t>地址。当</a:t>
            </a:r>
            <a:r>
              <a:rPr lang="en-US" altLang="zh-CN" dirty="0"/>
              <a:t>A</a:t>
            </a:r>
            <a:r>
              <a:rPr lang="zh-CN" altLang="en-US" dirty="0"/>
              <a:t>点要将数据传递给</a:t>
            </a:r>
            <a:r>
              <a:rPr lang="en-US" altLang="zh-CN" dirty="0"/>
              <a:t>B</a:t>
            </a:r>
            <a:r>
              <a:rPr lang="zh-CN" altLang="en-US" dirty="0"/>
              <a:t>点时，会在数据的首部添加</a:t>
            </a:r>
            <a:r>
              <a:rPr lang="en-US" altLang="zh-CN" dirty="0"/>
              <a:t>B</a:t>
            </a:r>
            <a:r>
              <a:rPr lang="zh-CN" altLang="en-US" dirty="0"/>
              <a:t>的</a:t>
            </a:r>
            <a:r>
              <a:rPr lang="en-US" altLang="zh-CN" dirty="0"/>
              <a:t>MAC</a:t>
            </a:r>
            <a:r>
              <a:rPr lang="zh-CN" altLang="en-US" dirty="0"/>
              <a:t>地址，即目标地址。当然在首部中也有源地址，即发送方的</a:t>
            </a:r>
            <a:r>
              <a:rPr lang="en-US" altLang="zh-CN" dirty="0"/>
              <a:t>MAC</a:t>
            </a:r>
            <a:r>
              <a:rPr lang="zh-CN" altLang="en-US" dirty="0"/>
              <a:t>地址，还有其它一些信息，例如用于校验的等等。组装好的这个数据称为帧。然后</a:t>
            </a:r>
            <a:r>
              <a:rPr lang="en-US" altLang="zh-CN" dirty="0"/>
              <a:t>A</a:t>
            </a:r>
            <a:r>
              <a:rPr lang="zh-CN" altLang="en-US" dirty="0"/>
              <a:t>点就将帧通过网卡发送出去。</a:t>
            </a:r>
            <a:endParaRPr lang="en-US" altLang="zh-CN" dirty="0"/>
          </a:p>
          <a:p>
            <a:r>
              <a:rPr lang="zh-CN" altLang="en-US" dirty="0"/>
              <a:t>（</a:t>
            </a:r>
            <a:r>
              <a:rPr lang="en-US" altLang="zh-CN" dirty="0"/>
              <a:t>2</a:t>
            </a:r>
            <a:r>
              <a:rPr lang="zh-CN" altLang="en-US" dirty="0"/>
              <a:t>）如果两点不在一个网络内。这时就需要</a:t>
            </a:r>
            <a:r>
              <a:rPr lang="en-US" altLang="zh-CN" dirty="0"/>
              <a:t>IP</a:t>
            </a:r>
            <a:r>
              <a:rPr lang="zh-CN" altLang="en-US" dirty="0"/>
              <a:t>地址了。因为</a:t>
            </a:r>
            <a:r>
              <a:rPr lang="en-US" altLang="zh-CN" dirty="0"/>
              <a:t>IP</a:t>
            </a:r>
            <a:r>
              <a:rPr lang="zh-CN" altLang="en-US" dirty="0"/>
              <a:t>地址含有两个部分，一个是网络地址，一个是主机地址。因此，通过对方的</a:t>
            </a:r>
            <a:r>
              <a:rPr lang="en-US" altLang="zh-CN" dirty="0"/>
              <a:t>IP</a:t>
            </a:r>
            <a:r>
              <a:rPr lang="zh-CN" altLang="en-US" dirty="0"/>
              <a:t>地址，是可以判断出对方是否和本机在一个网络内。如果在一个网络内，如上所述，只需要知道对方的</a:t>
            </a:r>
            <a:r>
              <a:rPr lang="en-US" altLang="zh-CN" dirty="0"/>
              <a:t>MAC</a:t>
            </a:r>
            <a:r>
              <a:rPr lang="zh-CN" altLang="en-US" dirty="0"/>
              <a:t>地址即可通信。</a:t>
            </a:r>
          </a:p>
          <a:p>
            <a:endParaRPr lang="zh-CN" altLang="en-US" dirty="0"/>
          </a:p>
          <a:p>
            <a:r>
              <a:rPr lang="zh-CN" altLang="en-US" dirty="0"/>
              <a:t>如果不在一个网络内，本机的网络层就认为数据应该发送给网关。道理是显然的，如果不在一个网络内，首先得把数据发送出网络才可以。如何发出网络，当然是发给网关，因为网关就相当于网络的门卫。要想把数据发给网关，同样需要知道网关的</a:t>
            </a:r>
            <a:r>
              <a:rPr lang="en-US" altLang="zh-CN" dirty="0"/>
              <a:t>MAC</a:t>
            </a:r>
            <a:r>
              <a:rPr lang="zh-CN" altLang="en-US" dirty="0"/>
              <a:t>地址，如何知道网关的</a:t>
            </a:r>
            <a:r>
              <a:rPr lang="en-US" altLang="zh-CN" dirty="0"/>
              <a:t>MAC</a:t>
            </a:r>
            <a:r>
              <a:rPr lang="zh-CN" altLang="en-US" dirty="0"/>
              <a:t>地址呢？这就涉及到</a:t>
            </a:r>
            <a:r>
              <a:rPr lang="en-US" altLang="zh-CN" dirty="0"/>
              <a:t>ARP</a:t>
            </a:r>
            <a:r>
              <a:rPr lang="zh-CN" altLang="en-US" dirty="0"/>
              <a:t>协议。</a:t>
            </a:r>
          </a:p>
        </p:txBody>
      </p:sp>
    </p:spTree>
    <p:extLst>
      <p:ext uri="{BB962C8B-B14F-4D97-AF65-F5344CB8AC3E}">
        <p14:creationId xmlns:p14="http://schemas.microsoft.com/office/powerpoint/2010/main" val="15794529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5</a:t>
            </a:r>
            <a:endParaRPr lang="zh-CN" altLang="en-US" dirty="0">
              <a:solidFill>
                <a:schemeClr val="tx1"/>
              </a:solidFill>
              <a:cs typeface="+mn-ea"/>
              <a:sym typeface="+mn-lt"/>
            </a:endParaRPr>
          </a:p>
        </p:txBody>
      </p:sp>
      <p:sp>
        <p:nvSpPr>
          <p:cNvPr id="2" name="文本框 1">
            <a:extLst>
              <a:ext uri="{FF2B5EF4-FFF2-40B4-BE49-F238E27FC236}">
                <a16:creationId xmlns:a16="http://schemas.microsoft.com/office/drawing/2014/main" id="{C6B08C0F-A447-459B-A670-87BF8BD9C079}"/>
              </a:ext>
            </a:extLst>
          </p:cNvPr>
          <p:cNvSpPr txBox="1"/>
          <p:nvPr/>
        </p:nvSpPr>
        <p:spPr>
          <a:xfrm>
            <a:off x="1065320" y="1162975"/>
            <a:ext cx="10386874" cy="400110"/>
          </a:xfrm>
          <a:prstGeom prst="rect">
            <a:avLst/>
          </a:prstGeom>
          <a:noFill/>
        </p:spPr>
        <p:txBody>
          <a:bodyPr wrap="square" rtlCol="0">
            <a:spAutoFit/>
          </a:bodyPr>
          <a:lstStyle/>
          <a:p>
            <a:r>
              <a:rPr lang="zh-CN" altLang="en-US" sz="2000" dirty="0"/>
              <a:t>以太网交换机通过</a:t>
            </a:r>
            <a:r>
              <a:rPr lang="zh-CN" altLang="en-US" sz="2000" dirty="0">
                <a:solidFill>
                  <a:srgbClr val="FF0000"/>
                </a:solidFill>
              </a:rPr>
              <a:t>自学习</a:t>
            </a:r>
            <a:r>
              <a:rPr lang="zh-CN" altLang="en-US" sz="2000" dirty="0"/>
              <a:t>，获知到达主机的接口信息，将学习到的信息记录到转换表中</a:t>
            </a:r>
          </a:p>
        </p:txBody>
      </p:sp>
      <p:sp>
        <p:nvSpPr>
          <p:cNvPr id="3" name="文本框 2">
            <a:extLst>
              <a:ext uri="{FF2B5EF4-FFF2-40B4-BE49-F238E27FC236}">
                <a16:creationId xmlns:a16="http://schemas.microsoft.com/office/drawing/2014/main" id="{34A18546-E328-452C-AECA-BCB76070D2C6}"/>
              </a:ext>
            </a:extLst>
          </p:cNvPr>
          <p:cNvSpPr txBox="1"/>
          <p:nvPr/>
        </p:nvSpPr>
        <p:spPr>
          <a:xfrm>
            <a:off x="1065320" y="1651246"/>
            <a:ext cx="9800947" cy="923330"/>
          </a:xfrm>
          <a:prstGeom prst="rect">
            <a:avLst/>
          </a:prstGeom>
          <a:noFill/>
        </p:spPr>
        <p:txBody>
          <a:bodyPr wrap="square" rtlCol="0">
            <a:spAutoFit/>
          </a:bodyPr>
          <a:lstStyle/>
          <a:p>
            <a:r>
              <a:rPr lang="zh-CN" altLang="en-US" dirty="0"/>
              <a:t>某以太网拓扑及交换机当前转发表如下图所示。主机</a:t>
            </a:r>
            <a:r>
              <a:rPr lang="en-US" altLang="zh-CN" dirty="0"/>
              <a:t>00-e1-d5-00-23-a1</a:t>
            </a:r>
            <a:r>
              <a:rPr lang="zh-CN" altLang="en-US" dirty="0"/>
              <a:t>向主机</a:t>
            </a:r>
            <a:r>
              <a:rPr lang="en-US" altLang="zh-CN" dirty="0"/>
              <a:t>00-e1-d5-00-23-c1</a:t>
            </a:r>
            <a:r>
              <a:rPr lang="zh-CN" altLang="en-US" dirty="0"/>
              <a:t>发送</a:t>
            </a:r>
            <a:r>
              <a:rPr lang="en-US" altLang="zh-CN" dirty="0"/>
              <a:t>1</a:t>
            </a:r>
            <a:r>
              <a:rPr lang="zh-CN" altLang="en-US" dirty="0"/>
              <a:t>个数据帧，主机</a:t>
            </a:r>
            <a:r>
              <a:rPr lang="en-US" altLang="zh-CN" dirty="0"/>
              <a:t>00-e1-d5-00-23-c1</a:t>
            </a:r>
            <a:r>
              <a:rPr lang="zh-CN" altLang="en-US" dirty="0"/>
              <a:t>收到该帧后，向主机</a:t>
            </a:r>
            <a:r>
              <a:rPr lang="en-US" altLang="zh-CN" dirty="0"/>
              <a:t>00-e1-d5-00-23-a1</a:t>
            </a:r>
            <a:r>
              <a:rPr lang="zh-CN" altLang="en-US" dirty="0"/>
              <a:t>发送</a:t>
            </a:r>
            <a:r>
              <a:rPr lang="en-US" altLang="zh-CN" dirty="0"/>
              <a:t>1</a:t>
            </a:r>
            <a:r>
              <a:rPr lang="zh-CN" altLang="en-US" dirty="0"/>
              <a:t>个确认帧，交换机对这两个帧的转发端口分别是</a:t>
            </a:r>
          </a:p>
        </p:txBody>
      </p:sp>
      <p:pic>
        <p:nvPicPr>
          <p:cNvPr id="8194" name="Picture 2">
            <a:extLst>
              <a:ext uri="{FF2B5EF4-FFF2-40B4-BE49-F238E27FC236}">
                <a16:creationId xmlns:a16="http://schemas.microsoft.com/office/drawing/2014/main" id="{7339B5CA-12B5-44BB-A387-34FABDBE4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320" y="2662737"/>
            <a:ext cx="6773663" cy="222127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ED40C19D-6497-46DE-8607-DD36E1A8638C}"/>
              </a:ext>
            </a:extLst>
          </p:cNvPr>
          <p:cNvSpPr txBox="1"/>
          <p:nvPr/>
        </p:nvSpPr>
        <p:spPr>
          <a:xfrm>
            <a:off x="8282866" y="2734322"/>
            <a:ext cx="2254928" cy="1200329"/>
          </a:xfrm>
          <a:prstGeom prst="rect">
            <a:avLst/>
          </a:prstGeom>
          <a:noFill/>
        </p:spPr>
        <p:txBody>
          <a:bodyPr wrap="square" rtlCol="0">
            <a:spAutoFit/>
          </a:bodyPr>
          <a:lstStyle/>
          <a:p>
            <a:r>
              <a:rPr lang="en-US" altLang="zh-CN" dirty="0"/>
              <a:t>A.{3}</a:t>
            </a:r>
            <a:r>
              <a:rPr lang="zh-CN" altLang="en-US" dirty="0"/>
              <a:t>和</a:t>
            </a:r>
            <a:r>
              <a:rPr lang="en-US" altLang="zh-CN" dirty="0"/>
              <a:t>{1} </a:t>
            </a:r>
          </a:p>
          <a:p>
            <a:r>
              <a:rPr lang="en-US" altLang="zh-CN" dirty="0"/>
              <a:t>B.{2</a:t>
            </a:r>
            <a:r>
              <a:rPr lang="zh-CN" altLang="en-US" dirty="0"/>
              <a:t>，</a:t>
            </a:r>
            <a:r>
              <a:rPr lang="en-US" altLang="zh-CN" dirty="0"/>
              <a:t>3}</a:t>
            </a:r>
            <a:r>
              <a:rPr lang="zh-CN" altLang="en-US" dirty="0"/>
              <a:t>和</a:t>
            </a:r>
            <a:r>
              <a:rPr lang="en-US" altLang="zh-CN" dirty="0"/>
              <a:t>{1}</a:t>
            </a:r>
          </a:p>
          <a:p>
            <a:r>
              <a:rPr lang="en-US" altLang="zh-CN" dirty="0"/>
              <a:t>C.{2</a:t>
            </a:r>
            <a:r>
              <a:rPr lang="zh-CN" altLang="en-US" dirty="0"/>
              <a:t>，</a:t>
            </a:r>
            <a:r>
              <a:rPr lang="en-US" altLang="zh-CN" dirty="0"/>
              <a:t>3}</a:t>
            </a:r>
            <a:r>
              <a:rPr lang="zh-CN" altLang="en-US" dirty="0"/>
              <a:t>和</a:t>
            </a:r>
            <a:r>
              <a:rPr lang="en-US" altLang="zh-CN" dirty="0"/>
              <a:t>{1</a:t>
            </a:r>
            <a:r>
              <a:rPr lang="zh-CN" altLang="en-US" dirty="0"/>
              <a:t>，</a:t>
            </a:r>
            <a:r>
              <a:rPr lang="en-US" altLang="zh-CN" dirty="0"/>
              <a:t>2} D.{1</a:t>
            </a:r>
            <a:r>
              <a:rPr lang="zh-CN" altLang="en-US" dirty="0"/>
              <a:t>，</a:t>
            </a:r>
            <a:r>
              <a:rPr lang="en-US" altLang="zh-CN" dirty="0"/>
              <a:t>2</a:t>
            </a:r>
            <a:r>
              <a:rPr lang="zh-CN" altLang="en-US" dirty="0"/>
              <a:t>，</a:t>
            </a:r>
            <a:r>
              <a:rPr lang="en-US" altLang="zh-CN" dirty="0"/>
              <a:t>3}</a:t>
            </a:r>
            <a:r>
              <a:rPr lang="zh-CN" altLang="en-US" dirty="0"/>
              <a:t>和</a:t>
            </a:r>
            <a:r>
              <a:rPr lang="en-US" altLang="zh-CN" dirty="0"/>
              <a:t>{1}</a:t>
            </a:r>
            <a:endParaRPr lang="zh-CN" altLang="en-US" dirty="0"/>
          </a:p>
        </p:txBody>
      </p:sp>
      <p:sp>
        <p:nvSpPr>
          <p:cNvPr id="5" name="文本框 4">
            <a:extLst>
              <a:ext uri="{FF2B5EF4-FFF2-40B4-BE49-F238E27FC236}">
                <a16:creationId xmlns:a16="http://schemas.microsoft.com/office/drawing/2014/main" id="{1E634300-2098-4726-942D-B795A0A166E7}"/>
              </a:ext>
            </a:extLst>
          </p:cNvPr>
          <p:cNvSpPr txBox="1"/>
          <p:nvPr/>
        </p:nvSpPr>
        <p:spPr>
          <a:xfrm>
            <a:off x="8470760" y="4551903"/>
            <a:ext cx="2067034" cy="369332"/>
          </a:xfrm>
          <a:prstGeom prst="rect">
            <a:avLst/>
          </a:prstGeom>
          <a:noFill/>
        </p:spPr>
        <p:txBody>
          <a:bodyPr wrap="square" rtlCol="0">
            <a:spAutoFit/>
          </a:bodyPr>
          <a:lstStyle/>
          <a:p>
            <a:r>
              <a:rPr lang="zh-CN" altLang="en-US" dirty="0"/>
              <a:t>答案：</a:t>
            </a:r>
            <a:r>
              <a:rPr lang="en-US" altLang="zh-CN" dirty="0"/>
              <a:t>B</a:t>
            </a:r>
            <a:endParaRPr lang="zh-CN" altLang="en-US" dirty="0"/>
          </a:p>
        </p:txBody>
      </p:sp>
    </p:spTree>
    <p:extLst>
      <p:ext uri="{BB962C8B-B14F-4D97-AF65-F5344CB8AC3E}">
        <p14:creationId xmlns:p14="http://schemas.microsoft.com/office/powerpoint/2010/main" val="176088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5</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45387762-DB26-4161-81EA-4814348B26FB}"/>
              </a:ext>
            </a:extLst>
          </p:cNvPr>
          <p:cNvPicPr>
            <a:picLocks noChangeAspect="1"/>
          </p:cNvPicPr>
          <p:nvPr/>
        </p:nvPicPr>
        <p:blipFill>
          <a:blip r:embed="rId3"/>
          <a:stretch>
            <a:fillRect/>
          </a:stretch>
        </p:blipFill>
        <p:spPr>
          <a:xfrm>
            <a:off x="124287" y="1381017"/>
            <a:ext cx="6331980" cy="3608233"/>
          </a:xfrm>
          <a:prstGeom prst="rect">
            <a:avLst/>
          </a:prstGeom>
        </p:spPr>
      </p:pic>
      <p:sp>
        <p:nvSpPr>
          <p:cNvPr id="5" name="文本框 4">
            <a:extLst>
              <a:ext uri="{FF2B5EF4-FFF2-40B4-BE49-F238E27FC236}">
                <a16:creationId xmlns:a16="http://schemas.microsoft.com/office/drawing/2014/main" id="{DCE7FCA3-23E5-44A6-B92E-11C118FF5D6E}"/>
              </a:ext>
            </a:extLst>
          </p:cNvPr>
          <p:cNvSpPr txBox="1"/>
          <p:nvPr/>
        </p:nvSpPr>
        <p:spPr>
          <a:xfrm>
            <a:off x="6456267" y="1764620"/>
            <a:ext cx="5246703" cy="3231654"/>
          </a:xfrm>
          <a:prstGeom prst="rect">
            <a:avLst/>
          </a:prstGeom>
          <a:noFill/>
        </p:spPr>
        <p:txBody>
          <a:bodyPr wrap="square" rtlCol="0">
            <a:spAutoFit/>
          </a:bodyPr>
          <a:lstStyle/>
          <a:p>
            <a:r>
              <a:rPr lang="en-US" altLang="zh-CN" sz="2000" dirty="0">
                <a:solidFill>
                  <a:srgbClr val="FF0000"/>
                </a:solidFill>
              </a:rPr>
              <a:t>1</a:t>
            </a:r>
            <a:r>
              <a:rPr lang="zh-CN" altLang="en-US" sz="2000" dirty="0">
                <a:solidFill>
                  <a:srgbClr val="FF0000"/>
                </a:solidFill>
              </a:rPr>
              <a:t>、冲突域（物理分段）：</a:t>
            </a:r>
          </a:p>
          <a:p>
            <a:r>
              <a:rPr lang="zh-CN" altLang="en-US" dirty="0"/>
              <a:t>连接在同一导线上的所有工作站的集合，或者说是同一物理网段上所有节点的集合或以太网上竞争同一带宽的节点集合。这个域代表了冲突在其中发生并传播的区域，这个区域可以被认为是共享段。在</a:t>
            </a:r>
            <a:r>
              <a:rPr lang="en-US" altLang="zh-CN" dirty="0"/>
              <a:t>OSI</a:t>
            </a:r>
            <a:r>
              <a:rPr lang="zh-CN" altLang="en-US" dirty="0"/>
              <a:t>模型中，冲突域被看作是第一层的概念</a:t>
            </a:r>
            <a:r>
              <a:rPr lang="en-US" altLang="zh-CN" dirty="0"/>
              <a:t>.</a:t>
            </a:r>
            <a:endParaRPr lang="zh-CN" altLang="en-US" dirty="0"/>
          </a:p>
          <a:p>
            <a:r>
              <a:rPr lang="en-US" altLang="zh-CN" sz="2000" dirty="0">
                <a:solidFill>
                  <a:srgbClr val="FF0000"/>
                </a:solidFill>
              </a:rPr>
              <a:t>2</a:t>
            </a:r>
            <a:r>
              <a:rPr lang="zh-CN" altLang="en-US" sz="2000" dirty="0">
                <a:solidFill>
                  <a:srgbClr val="FF0000"/>
                </a:solidFill>
              </a:rPr>
              <a:t>、广播域：</a:t>
            </a:r>
          </a:p>
          <a:p>
            <a:r>
              <a:rPr lang="zh-CN" altLang="en-US" dirty="0"/>
              <a:t>接收同样广播消息的节点的集合。如：在该集合中的任何一个节点传输一个广播帧，则所有其他能收到这个帧的节点都被认为是该广播帧的一部分。广播域被认为是</a:t>
            </a:r>
            <a:r>
              <a:rPr lang="en-US" altLang="zh-CN" dirty="0"/>
              <a:t>OSI</a:t>
            </a:r>
            <a:r>
              <a:rPr lang="zh-CN" altLang="en-US" dirty="0"/>
              <a:t>中的第二层概念</a:t>
            </a:r>
          </a:p>
        </p:txBody>
      </p:sp>
    </p:spTree>
    <p:extLst>
      <p:ext uri="{BB962C8B-B14F-4D97-AF65-F5344CB8AC3E}">
        <p14:creationId xmlns:p14="http://schemas.microsoft.com/office/powerpoint/2010/main" val="41747122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0225AA88-0F2D-4DB5-A7F0-C59E259C3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340" y="3266981"/>
            <a:ext cx="8477976" cy="329404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40C3A7C-FE21-420D-9409-82F17EDE0CDD}"/>
              </a:ext>
            </a:extLst>
          </p:cNvPr>
          <p:cNvSpPr txBox="1"/>
          <p:nvPr/>
        </p:nvSpPr>
        <p:spPr>
          <a:xfrm>
            <a:off x="1713390" y="603682"/>
            <a:ext cx="5788241" cy="369332"/>
          </a:xfrm>
          <a:prstGeom prst="rect">
            <a:avLst/>
          </a:prstGeom>
          <a:noFill/>
        </p:spPr>
        <p:txBody>
          <a:bodyPr wrap="square" rtlCol="0">
            <a:spAutoFit/>
          </a:bodyPr>
          <a:lstStyle/>
          <a:p>
            <a:r>
              <a:rPr lang="zh-CN" altLang="en-US"/>
              <a:t>下图所示的网络中，冲突域和广播域的个数分别是（</a:t>
            </a:r>
            <a:r>
              <a:rPr lang="en-US" altLang="zh-CN"/>
              <a:t>C</a:t>
            </a:r>
            <a:r>
              <a:rPr lang="zh-CN" altLang="en-US"/>
              <a:t>）</a:t>
            </a:r>
            <a:endParaRPr lang="zh-CN" altLang="en-US" dirty="0"/>
          </a:p>
        </p:txBody>
      </p:sp>
      <p:sp>
        <p:nvSpPr>
          <p:cNvPr id="6" name="文本框 5">
            <a:extLst>
              <a:ext uri="{FF2B5EF4-FFF2-40B4-BE49-F238E27FC236}">
                <a16:creationId xmlns:a16="http://schemas.microsoft.com/office/drawing/2014/main" id="{88E5EF78-5003-47BB-8504-224577FF7986}"/>
              </a:ext>
            </a:extLst>
          </p:cNvPr>
          <p:cNvSpPr txBox="1"/>
          <p:nvPr/>
        </p:nvSpPr>
        <p:spPr>
          <a:xfrm>
            <a:off x="1893163" y="1152835"/>
            <a:ext cx="6094520" cy="2031325"/>
          </a:xfrm>
          <a:prstGeom prst="rect">
            <a:avLst/>
          </a:prstGeom>
          <a:noFill/>
        </p:spPr>
        <p:txBody>
          <a:bodyPr wrap="square">
            <a:spAutoFit/>
          </a:bodyPr>
          <a:lstStyle/>
          <a:p>
            <a:r>
              <a:rPr lang="en-US" altLang="zh-CN" dirty="0"/>
              <a:t>A. 2, 2</a:t>
            </a:r>
          </a:p>
          <a:p>
            <a:endParaRPr lang="en-US" altLang="zh-CN" dirty="0"/>
          </a:p>
          <a:p>
            <a:r>
              <a:rPr lang="en-US" altLang="zh-CN" dirty="0"/>
              <a:t>B. 2, 4</a:t>
            </a:r>
          </a:p>
          <a:p>
            <a:endParaRPr lang="en-US" altLang="zh-CN" dirty="0"/>
          </a:p>
          <a:p>
            <a:r>
              <a:rPr lang="en-US" altLang="zh-CN" dirty="0"/>
              <a:t>C. 4, 2</a:t>
            </a:r>
          </a:p>
          <a:p>
            <a:endParaRPr lang="en-US" altLang="zh-CN" dirty="0"/>
          </a:p>
          <a:p>
            <a:r>
              <a:rPr lang="en-US" altLang="zh-CN" dirty="0"/>
              <a:t>D. 4, 4</a:t>
            </a:r>
            <a:endParaRPr lang="zh-CN" altLang="en-US" dirty="0"/>
          </a:p>
        </p:txBody>
      </p:sp>
    </p:spTree>
    <p:extLst>
      <p:ext uri="{BB962C8B-B14F-4D97-AF65-F5344CB8AC3E}">
        <p14:creationId xmlns:p14="http://schemas.microsoft.com/office/powerpoint/2010/main" val="4144760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1</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2ED34925-DF58-4869-BB0D-08F739A10006}"/>
              </a:ext>
            </a:extLst>
          </p:cNvPr>
          <p:cNvPicPr>
            <a:picLocks noChangeAspect="1"/>
          </p:cNvPicPr>
          <p:nvPr/>
        </p:nvPicPr>
        <p:blipFill>
          <a:blip r:embed="rId3"/>
          <a:stretch>
            <a:fillRect/>
          </a:stretch>
        </p:blipFill>
        <p:spPr>
          <a:xfrm>
            <a:off x="604703" y="1131132"/>
            <a:ext cx="8006637" cy="3171333"/>
          </a:xfrm>
          <a:prstGeom prst="rect">
            <a:avLst/>
          </a:prstGeom>
        </p:spPr>
      </p:pic>
      <p:sp>
        <p:nvSpPr>
          <p:cNvPr id="4" name="文本框 3">
            <a:extLst>
              <a:ext uri="{FF2B5EF4-FFF2-40B4-BE49-F238E27FC236}">
                <a16:creationId xmlns:a16="http://schemas.microsoft.com/office/drawing/2014/main" id="{2F3173E6-83EB-4CC2-8B50-8905801861F6}"/>
              </a:ext>
            </a:extLst>
          </p:cNvPr>
          <p:cNvSpPr txBox="1"/>
          <p:nvPr/>
        </p:nvSpPr>
        <p:spPr>
          <a:xfrm>
            <a:off x="710214" y="4634144"/>
            <a:ext cx="7528264" cy="1231106"/>
          </a:xfrm>
          <a:prstGeom prst="rect">
            <a:avLst/>
          </a:prstGeom>
          <a:noFill/>
        </p:spPr>
        <p:txBody>
          <a:bodyPr wrap="square" rtlCol="0">
            <a:spAutoFit/>
          </a:bodyPr>
          <a:lstStyle/>
          <a:p>
            <a:r>
              <a:rPr lang="zh-CN" altLang="en-US" sz="2000" dirty="0">
                <a:solidFill>
                  <a:srgbClr val="FF0000"/>
                </a:solidFill>
              </a:rPr>
              <a:t>答案：</a:t>
            </a:r>
            <a:r>
              <a:rPr lang="en-US" altLang="zh-CN" sz="2000" dirty="0">
                <a:solidFill>
                  <a:srgbClr val="FF0000"/>
                </a:solidFill>
              </a:rPr>
              <a:t>B</a:t>
            </a:r>
          </a:p>
          <a:p>
            <a:r>
              <a:rPr lang="zh-CN" altLang="en-US" dirty="0"/>
              <a:t>解：首先将</a:t>
            </a:r>
            <a:r>
              <a:rPr lang="en-US" altLang="zh-CN" dirty="0"/>
              <a:t>C</a:t>
            </a:r>
            <a:r>
              <a:rPr lang="zh-CN" altLang="en-US" dirty="0"/>
              <a:t>分为三段长度为</a:t>
            </a:r>
            <a:r>
              <a:rPr lang="en-US" altLang="zh-CN" dirty="0"/>
              <a:t>4</a:t>
            </a:r>
            <a:r>
              <a:rPr lang="zh-CN" altLang="en-US" dirty="0"/>
              <a:t>的序列，由于收到的</a:t>
            </a:r>
            <a:r>
              <a:rPr lang="en-US" altLang="zh-CN" dirty="0"/>
              <a:t>C</a:t>
            </a:r>
            <a:r>
              <a:rPr lang="zh-CN" altLang="en-US" dirty="0"/>
              <a:t>已经是线性求和之后的（相当于</a:t>
            </a:r>
            <a:r>
              <a:rPr lang="en-US" altLang="zh-CN" dirty="0"/>
              <a:t>S-T</a:t>
            </a:r>
            <a:r>
              <a:rPr lang="zh-CN" altLang="en-US" dirty="0"/>
              <a:t>），所以直接用</a:t>
            </a:r>
            <a:r>
              <a:rPr lang="en-US" altLang="zh-CN" dirty="0"/>
              <a:t>A</a:t>
            </a:r>
            <a:r>
              <a:rPr lang="zh-CN" altLang="en-US" dirty="0"/>
              <a:t>与</a:t>
            </a:r>
            <a:r>
              <a:rPr lang="en-US" altLang="zh-CN" dirty="0"/>
              <a:t>C</a:t>
            </a:r>
            <a:r>
              <a:rPr lang="zh-CN" altLang="en-US" dirty="0"/>
              <a:t>进行内积相乘即可，相乘之后结果除以</a:t>
            </a:r>
            <a:r>
              <a:rPr lang="en-US" altLang="zh-CN" dirty="0"/>
              <a:t>4</a:t>
            </a:r>
            <a:r>
              <a:rPr lang="zh-CN" altLang="en-US" dirty="0"/>
              <a:t>。比如</a:t>
            </a:r>
            <a:r>
              <a:rPr lang="en-US" altLang="zh-CN" dirty="0"/>
              <a:t>(1/4)(1*2+1*0+1*2+1*0)=1</a:t>
            </a:r>
            <a:r>
              <a:rPr lang="zh-CN" altLang="en-US" dirty="0"/>
              <a:t>，代表</a:t>
            </a:r>
            <a:r>
              <a:rPr lang="en-US" altLang="zh-CN" dirty="0"/>
              <a:t>A</a:t>
            </a:r>
            <a:r>
              <a:rPr lang="zh-CN" altLang="en-US" dirty="0"/>
              <a:t>传递的是</a:t>
            </a:r>
            <a:r>
              <a:rPr lang="en-US" altLang="zh-CN" dirty="0"/>
              <a:t>1</a:t>
            </a:r>
            <a:endParaRPr lang="zh-CN" altLang="en-US" dirty="0"/>
          </a:p>
        </p:txBody>
      </p:sp>
    </p:spTree>
    <p:extLst>
      <p:ext uri="{BB962C8B-B14F-4D97-AF65-F5344CB8AC3E}">
        <p14:creationId xmlns:p14="http://schemas.microsoft.com/office/powerpoint/2010/main" val="49066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5</a:t>
            </a:r>
            <a:endParaRPr lang="zh-CN" altLang="en-US" dirty="0">
              <a:solidFill>
                <a:schemeClr val="tx1"/>
              </a:solidFill>
              <a:cs typeface="+mn-ea"/>
              <a:sym typeface="+mn-lt"/>
            </a:endParaRPr>
          </a:p>
        </p:txBody>
      </p:sp>
      <p:pic>
        <p:nvPicPr>
          <p:cNvPr id="5" name="图片 4">
            <a:extLst>
              <a:ext uri="{FF2B5EF4-FFF2-40B4-BE49-F238E27FC236}">
                <a16:creationId xmlns:a16="http://schemas.microsoft.com/office/drawing/2014/main" id="{AFAA52BD-C005-4BB3-B07A-7A2DA213D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08" y="2008856"/>
            <a:ext cx="9972583" cy="3105235"/>
          </a:xfrm>
          <a:prstGeom prst="rect">
            <a:avLst/>
          </a:prstGeom>
        </p:spPr>
      </p:pic>
    </p:spTree>
    <p:extLst>
      <p:ext uri="{BB962C8B-B14F-4D97-AF65-F5344CB8AC3E}">
        <p14:creationId xmlns:p14="http://schemas.microsoft.com/office/powerpoint/2010/main" val="18012289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5</a:t>
            </a:r>
            <a:endParaRPr lang="zh-CN" altLang="en-US" dirty="0">
              <a:solidFill>
                <a:schemeClr val="tx1"/>
              </a:solidFill>
              <a:cs typeface="+mn-ea"/>
              <a:sym typeface="+mn-lt"/>
            </a:endParaRPr>
          </a:p>
        </p:txBody>
      </p:sp>
      <p:pic>
        <p:nvPicPr>
          <p:cNvPr id="9218" name="Picture 2">
            <a:extLst>
              <a:ext uri="{FF2B5EF4-FFF2-40B4-BE49-F238E27FC236}">
                <a16:creationId xmlns:a16="http://schemas.microsoft.com/office/drawing/2014/main" id="{C023C5CD-3AD9-4AEB-B8B3-BA44F3D5A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718" y="1905885"/>
            <a:ext cx="6386004" cy="341667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9E34ABB2-DE35-4009-99CE-E188607910A0}"/>
              </a:ext>
            </a:extLst>
          </p:cNvPr>
          <p:cNvSpPr txBox="1"/>
          <p:nvPr/>
        </p:nvSpPr>
        <p:spPr>
          <a:xfrm>
            <a:off x="1644588" y="665799"/>
            <a:ext cx="8422690" cy="707886"/>
          </a:xfrm>
          <a:prstGeom prst="rect">
            <a:avLst/>
          </a:prstGeom>
          <a:noFill/>
        </p:spPr>
        <p:txBody>
          <a:bodyPr wrap="square">
            <a:spAutoFit/>
          </a:bodyPr>
          <a:lstStyle/>
          <a:p>
            <a:r>
              <a:rPr lang="zh-CN" altLang="en-US" sz="2000" dirty="0"/>
              <a:t>若主机 </a:t>
            </a:r>
            <a:r>
              <a:rPr lang="en-US" altLang="zh-CN" sz="2000" dirty="0"/>
              <a:t>H2 </a:t>
            </a:r>
            <a:r>
              <a:rPr lang="zh-CN" altLang="en-US" sz="2000" dirty="0"/>
              <a:t>向主机 </a:t>
            </a:r>
            <a:r>
              <a:rPr lang="en-US" altLang="zh-CN" sz="2000" dirty="0"/>
              <a:t>H4 </a:t>
            </a:r>
            <a:r>
              <a:rPr lang="zh-CN" altLang="en-US" sz="2000" dirty="0"/>
              <a:t>发送 </a:t>
            </a:r>
            <a:r>
              <a:rPr lang="en-US" altLang="zh-CN" sz="2000" dirty="0"/>
              <a:t>1 </a:t>
            </a:r>
            <a:r>
              <a:rPr lang="zh-CN" altLang="en-US" sz="2000" dirty="0"/>
              <a:t>个数据帧，主机 </a:t>
            </a:r>
            <a:r>
              <a:rPr lang="en-US" altLang="zh-CN" sz="2000" dirty="0"/>
              <a:t>H4 </a:t>
            </a:r>
            <a:r>
              <a:rPr lang="zh-CN" altLang="en-US" sz="2000" dirty="0"/>
              <a:t>向主机 </a:t>
            </a:r>
            <a:r>
              <a:rPr lang="en-US" altLang="zh-CN" sz="2000" dirty="0"/>
              <a:t>H2 </a:t>
            </a:r>
            <a:r>
              <a:rPr lang="zh-CN" altLang="en-US" sz="2000" dirty="0"/>
              <a:t>立即发送一个确认帧，则除 </a:t>
            </a:r>
            <a:r>
              <a:rPr lang="en-US" altLang="zh-CN" sz="2000" dirty="0"/>
              <a:t>H4 </a:t>
            </a:r>
            <a:r>
              <a:rPr lang="zh-CN" altLang="en-US" sz="2000" dirty="0"/>
              <a:t>外，从物理层上能 够收到该确认帧的主机还有</a:t>
            </a:r>
          </a:p>
        </p:txBody>
      </p:sp>
      <p:sp>
        <p:nvSpPr>
          <p:cNvPr id="4" name="文本框 3">
            <a:extLst>
              <a:ext uri="{FF2B5EF4-FFF2-40B4-BE49-F238E27FC236}">
                <a16:creationId xmlns:a16="http://schemas.microsoft.com/office/drawing/2014/main" id="{A4643C0B-2F59-4E51-BDFD-E40AB088C482}"/>
              </a:ext>
            </a:extLst>
          </p:cNvPr>
          <p:cNvSpPr txBox="1"/>
          <p:nvPr/>
        </p:nvSpPr>
        <p:spPr>
          <a:xfrm>
            <a:off x="6960093" y="1979720"/>
            <a:ext cx="3249227" cy="1200329"/>
          </a:xfrm>
          <a:prstGeom prst="rect">
            <a:avLst/>
          </a:prstGeom>
          <a:noFill/>
        </p:spPr>
        <p:txBody>
          <a:bodyPr wrap="square" rtlCol="0">
            <a:spAutoFit/>
          </a:bodyPr>
          <a:lstStyle/>
          <a:p>
            <a:r>
              <a:rPr lang="en-US" altLang="zh-CN" dirty="0"/>
              <a:t>A.</a:t>
            </a:r>
            <a:r>
              <a:rPr lang="zh-CN" altLang="en-US" dirty="0"/>
              <a:t>仅 </a:t>
            </a:r>
            <a:r>
              <a:rPr lang="en-US" altLang="zh-CN" dirty="0"/>
              <a:t>H2 </a:t>
            </a:r>
          </a:p>
          <a:p>
            <a:r>
              <a:rPr lang="en-US" altLang="zh-CN" dirty="0"/>
              <a:t>B.</a:t>
            </a:r>
            <a:r>
              <a:rPr lang="zh-CN" altLang="en-US" dirty="0"/>
              <a:t>仅 </a:t>
            </a:r>
            <a:r>
              <a:rPr lang="en-US" altLang="zh-CN" dirty="0"/>
              <a:t>H3 </a:t>
            </a:r>
          </a:p>
          <a:p>
            <a:r>
              <a:rPr lang="en-US" altLang="zh-CN" dirty="0"/>
              <a:t>C.</a:t>
            </a:r>
            <a:r>
              <a:rPr lang="zh-CN" altLang="en-US" dirty="0"/>
              <a:t>仅 </a:t>
            </a:r>
            <a:r>
              <a:rPr lang="en-US" altLang="zh-CN" dirty="0"/>
              <a:t>H1</a:t>
            </a:r>
            <a:r>
              <a:rPr lang="zh-CN" altLang="en-US" dirty="0"/>
              <a:t>、</a:t>
            </a:r>
            <a:r>
              <a:rPr lang="en-US" altLang="zh-CN" dirty="0"/>
              <a:t>H2</a:t>
            </a:r>
          </a:p>
          <a:p>
            <a:r>
              <a:rPr lang="en-US" altLang="zh-CN" dirty="0"/>
              <a:t>D.</a:t>
            </a:r>
            <a:r>
              <a:rPr lang="zh-CN" altLang="en-US" dirty="0"/>
              <a:t>仅 </a:t>
            </a:r>
            <a:r>
              <a:rPr lang="en-US" altLang="zh-CN" dirty="0"/>
              <a:t>H2</a:t>
            </a:r>
            <a:r>
              <a:rPr lang="zh-CN" altLang="en-US" dirty="0"/>
              <a:t>、</a:t>
            </a:r>
            <a:r>
              <a:rPr lang="en-US" altLang="zh-CN" dirty="0"/>
              <a:t>H3</a:t>
            </a:r>
            <a:endParaRPr lang="zh-CN" altLang="en-US" dirty="0"/>
          </a:p>
        </p:txBody>
      </p:sp>
      <p:sp>
        <p:nvSpPr>
          <p:cNvPr id="5" name="文本框 4">
            <a:extLst>
              <a:ext uri="{FF2B5EF4-FFF2-40B4-BE49-F238E27FC236}">
                <a16:creationId xmlns:a16="http://schemas.microsoft.com/office/drawing/2014/main" id="{997D8DA1-2209-4557-9618-CFC65E4C54CC}"/>
              </a:ext>
            </a:extLst>
          </p:cNvPr>
          <p:cNvSpPr txBox="1"/>
          <p:nvPr/>
        </p:nvSpPr>
        <p:spPr>
          <a:xfrm>
            <a:off x="7114233" y="3838470"/>
            <a:ext cx="2642716" cy="369332"/>
          </a:xfrm>
          <a:prstGeom prst="rect">
            <a:avLst/>
          </a:prstGeom>
          <a:noFill/>
        </p:spPr>
        <p:txBody>
          <a:bodyPr wrap="square" rtlCol="0">
            <a:spAutoFit/>
          </a:bodyPr>
          <a:lstStyle/>
          <a:p>
            <a:r>
              <a:rPr lang="zh-CN" altLang="en-US" dirty="0">
                <a:solidFill>
                  <a:srgbClr val="FF0000"/>
                </a:solidFill>
              </a:rPr>
              <a:t>答案</a:t>
            </a:r>
            <a:r>
              <a:rPr lang="en-US" altLang="zh-CN" dirty="0">
                <a:solidFill>
                  <a:srgbClr val="FF0000"/>
                </a:solidFill>
              </a:rPr>
              <a:t>D</a:t>
            </a:r>
            <a:endParaRPr lang="zh-CN" altLang="en-US" dirty="0">
              <a:solidFill>
                <a:srgbClr val="FF0000"/>
              </a:solidFill>
            </a:endParaRPr>
          </a:p>
        </p:txBody>
      </p:sp>
    </p:spTree>
    <p:extLst>
      <p:ext uri="{BB962C8B-B14F-4D97-AF65-F5344CB8AC3E}">
        <p14:creationId xmlns:p14="http://schemas.microsoft.com/office/powerpoint/2010/main" val="29467235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425DBF5-8B14-4667-9F6F-2DC260A076EB}"/>
              </a:ext>
            </a:extLst>
          </p:cNvPr>
          <p:cNvPicPr>
            <a:picLocks noChangeAspect="1"/>
          </p:cNvPicPr>
          <p:nvPr/>
        </p:nvPicPr>
        <p:blipFill>
          <a:blip r:embed="rId2"/>
          <a:stretch>
            <a:fillRect/>
          </a:stretch>
        </p:blipFill>
        <p:spPr>
          <a:xfrm>
            <a:off x="1564814" y="3778605"/>
            <a:ext cx="8145012" cy="2638793"/>
          </a:xfrm>
          <a:prstGeom prst="rect">
            <a:avLst/>
          </a:prstGeom>
        </p:spPr>
      </p:pic>
      <p:sp>
        <p:nvSpPr>
          <p:cNvPr id="4" name="文本框 3">
            <a:extLst>
              <a:ext uri="{FF2B5EF4-FFF2-40B4-BE49-F238E27FC236}">
                <a16:creationId xmlns:a16="http://schemas.microsoft.com/office/drawing/2014/main" id="{86E9CDA8-CCAF-419B-898D-D0827C334679}"/>
              </a:ext>
            </a:extLst>
          </p:cNvPr>
          <p:cNvSpPr txBox="1"/>
          <p:nvPr/>
        </p:nvSpPr>
        <p:spPr>
          <a:xfrm>
            <a:off x="1162974" y="1417402"/>
            <a:ext cx="8717872" cy="1754326"/>
          </a:xfrm>
          <a:prstGeom prst="rect">
            <a:avLst/>
          </a:prstGeom>
          <a:noFill/>
        </p:spPr>
        <p:txBody>
          <a:bodyPr wrap="square" rtlCol="0">
            <a:spAutoFit/>
          </a:bodyPr>
          <a:lstStyle/>
          <a:p>
            <a:r>
              <a:rPr lang="en-US" altLang="zh-CN" sz="2400" dirty="0"/>
              <a:t>CSMA/CD</a:t>
            </a:r>
            <a:r>
              <a:rPr lang="zh-CN" altLang="en-US" sz="2400" dirty="0"/>
              <a:t>成功应用于使用有线连接的局域网，但在无线局域网环境下，无法应用：</a:t>
            </a:r>
            <a:endParaRPr lang="en-US" altLang="zh-CN" sz="2400" dirty="0"/>
          </a:p>
          <a:p>
            <a:r>
              <a:rPr lang="zh-CN" altLang="en-US" sz="2000" dirty="0"/>
              <a:t>（</a:t>
            </a:r>
            <a:r>
              <a:rPr lang="en-US" altLang="zh-CN" sz="2000" dirty="0"/>
              <a:t>1</a:t>
            </a:r>
            <a:r>
              <a:rPr lang="zh-CN" altLang="en-US" sz="2000" dirty="0"/>
              <a:t>）接收信号的强度往往会远小于发送信号的强度，且在无线介质上信号强度的动态变化范围加大，若要检测碰撞的发生，硬件需求加大</a:t>
            </a:r>
            <a:endParaRPr lang="en-US" altLang="zh-CN" sz="2000" dirty="0"/>
          </a:p>
          <a:p>
            <a:r>
              <a:rPr lang="zh-CN" altLang="en-US" sz="2000" dirty="0"/>
              <a:t>（</a:t>
            </a:r>
            <a:r>
              <a:rPr lang="en-US" altLang="zh-CN" sz="2000" dirty="0"/>
              <a:t>2</a:t>
            </a:r>
            <a:r>
              <a:rPr lang="zh-CN" altLang="en-US" sz="2000" dirty="0"/>
              <a:t>）在无线通信中，并非所有站点都能听见对方，即存在隐藏站现象</a:t>
            </a:r>
          </a:p>
        </p:txBody>
      </p:sp>
    </p:spTree>
    <p:extLst>
      <p:ext uri="{BB962C8B-B14F-4D97-AF65-F5344CB8AC3E}">
        <p14:creationId xmlns:p14="http://schemas.microsoft.com/office/powerpoint/2010/main" val="20000960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5</a:t>
            </a:r>
            <a:endParaRPr lang="zh-CN" altLang="en-US" dirty="0">
              <a:solidFill>
                <a:schemeClr val="tx1"/>
              </a:solidFill>
              <a:cs typeface="+mn-ea"/>
              <a:sym typeface="+mn-lt"/>
            </a:endParaRPr>
          </a:p>
        </p:txBody>
      </p:sp>
      <p:sp>
        <p:nvSpPr>
          <p:cNvPr id="2" name="文本框 1">
            <a:extLst>
              <a:ext uri="{FF2B5EF4-FFF2-40B4-BE49-F238E27FC236}">
                <a16:creationId xmlns:a16="http://schemas.microsoft.com/office/drawing/2014/main" id="{5C7FC4B5-F9BD-4DFD-980C-BA0659C2F41C}"/>
              </a:ext>
            </a:extLst>
          </p:cNvPr>
          <p:cNvSpPr txBox="1"/>
          <p:nvPr/>
        </p:nvSpPr>
        <p:spPr>
          <a:xfrm>
            <a:off x="1766655" y="940725"/>
            <a:ext cx="3329127" cy="461665"/>
          </a:xfrm>
          <a:prstGeom prst="rect">
            <a:avLst/>
          </a:prstGeom>
          <a:noFill/>
        </p:spPr>
        <p:txBody>
          <a:bodyPr wrap="square" rtlCol="0">
            <a:spAutoFit/>
          </a:bodyPr>
          <a:lstStyle/>
          <a:p>
            <a:r>
              <a:rPr lang="en-US" altLang="zh-CN" sz="2400" dirty="0"/>
              <a:t>CSMA/CA</a:t>
            </a:r>
            <a:r>
              <a:rPr lang="zh-CN" altLang="en-US" sz="2400" dirty="0"/>
              <a:t>冲突避免</a:t>
            </a:r>
          </a:p>
        </p:txBody>
      </p:sp>
      <p:pic>
        <p:nvPicPr>
          <p:cNvPr id="4" name="图片 3">
            <a:extLst>
              <a:ext uri="{FF2B5EF4-FFF2-40B4-BE49-F238E27FC236}">
                <a16:creationId xmlns:a16="http://schemas.microsoft.com/office/drawing/2014/main" id="{53A6E523-134F-4277-8714-030A2D81D402}"/>
              </a:ext>
            </a:extLst>
          </p:cNvPr>
          <p:cNvPicPr>
            <a:picLocks noChangeAspect="1"/>
          </p:cNvPicPr>
          <p:nvPr/>
        </p:nvPicPr>
        <p:blipFill>
          <a:blip r:embed="rId3"/>
          <a:stretch>
            <a:fillRect/>
          </a:stretch>
        </p:blipFill>
        <p:spPr>
          <a:xfrm>
            <a:off x="0" y="1729232"/>
            <a:ext cx="5623550" cy="4044535"/>
          </a:xfrm>
          <a:prstGeom prst="rect">
            <a:avLst/>
          </a:prstGeom>
        </p:spPr>
      </p:pic>
      <p:pic>
        <p:nvPicPr>
          <p:cNvPr id="6" name="图片 5">
            <a:extLst>
              <a:ext uri="{FF2B5EF4-FFF2-40B4-BE49-F238E27FC236}">
                <a16:creationId xmlns:a16="http://schemas.microsoft.com/office/drawing/2014/main" id="{35B3B0FE-3787-446A-B5A2-D430F501FC6C}"/>
              </a:ext>
            </a:extLst>
          </p:cNvPr>
          <p:cNvPicPr>
            <a:picLocks noChangeAspect="1"/>
          </p:cNvPicPr>
          <p:nvPr/>
        </p:nvPicPr>
        <p:blipFill rotWithShape="1">
          <a:blip r:embed="rId4"/>
          <a:srcRect l="2567"/>
          <a:stretch/>
        </p:blipFill>
        <p:spPr>
          <a:xfrm>
            <a:off x="5623550" y="1370362"/>
            <a:ext cx="6672926" cy="4762274"/>
          </a:xfrm>
          <a:prstGeom prst="rect">
            <a:avLst/>
          </a:prstGeom>
        </p:spPr>
      </p:pic>
    </p:spTree>
    <p:extLst>
      <p:ext uri="{BB962C8B-B14F-4D97-AF65-F5344CB8AC3E}">
        <p14:creationId xmlns:p14="http://schemas.microsoft.com/office/powerpoint/2010/main" val="7913354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EA444C2-9CF6-4DF7-874F-1B29AD3D8063}"/>
              </a:ext>
            </a:extLst>
          </p:cNvPr>
          <p:cNvGrpSpPr/>
          <p:nvPr/>
        </p:nvGrpSpPr>
        <p:grpSpPr>
          <a:xfrm>
            <a:off x="726142" y="1629000"/>
            <a:ext cx="3691218" cy="3600000"/>
            <a:chOff x="726142" y="1629000"/>
            <a:chExt cx="3691218" cy="3600000"/>
          </a:xfrm>
        </p:grpSpPr>
        <p:sp>
          <p:nvSpPr>
            <p:cNvPr id="2" name="矩形 1">
              <a:extLst>
                <a:ext uri="{FF2B5EF4-FFF2-40B4-BE49-F238E27FC236}">
                  <a16:creationId xmlns:a16="http://schemas.microsoft.com/office/drawing/2014/main" id="{C68DCA69-B274-497B-925A-AD9DD8DCDD19}"/>
                </a:ext>
              </a:extLst>
            </p:cNvPr>
            <p:cNvSpPr/>
            <p:nvPr/>
          </p:nvSpPr>
          <p:spPr>
            <a:xfrm>
              <a:off x="726142" y="1629000"/>
              <a:ext cx="3600000" cy="360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useBgFill="1">
          <p:nvSpPr>
            <p:cNvPr id="3" name="矩形 2">
              <a:extLst>
                <a:ext uri="{FF2B5EF4-FFF2-40B4-BE49-F238E27FC236}">
                  <a16:creationId xmlns:a16="http://schemas.microsoft.com/office/drawing/2014/main" id="{AF3D80A6-1D6A-495D-8D0A-7B362D1C9EEA}"/>
                </a:ext>
              </a:extLst>
            </p:cNvPr>
            <p:cNvSpPr>
              <a:spLocks noChangeAspect="1"/>
            </p:cNvSpPr>
            <p:nvPr/>
          </p:nvSpPr>
          <p:spPr>
            <a:xfrm>
              <a:off x="4269442" y="2517961"/>
              <a:ext cx="147918" cy="2205317"/>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grpSp>
      <p:sp>
        <p:nvSpPr>
          <p:cNvPr id="5" name="文本框 4">
            <a:extLst>
              <a:ext uri="{FF2B5EF4-FFF2-40B4-BE49-F238E27FC236}">
                <a16:creationId xmlns:a16="http://schemas.microsoft.com/office/drawing/2014/main" id="{94F4CD98-EE1A-4603-88E4-F9DC6035EB92}"/>
              </a:ext>
            </a:extLst>
          </p:cNvPr>
          <p:cNvSpPr txBox="1"/>
          <p:nvPr/>
        </p:nvSpPr>
        <p:spPr>
          <a:xfrm>
            <a:off x="2597181" y="3013501"/>
            <a:ext cx="6070893" cy="830997"/>
          </a:xfrm>
          <a:prstGeom prst="rect">
            <a:avLst/>
          </a:prstGeom>
          <a:noFill/>
        </p:spPr>
        <p:txBody>
          <a:bodyPr wrap="none" rtlCol="0">
            <a:spAutoFit/>
          </a:bodyPr>
          <a:lstStyle/>
          <a:p>
            <a:r>
              <a:rPr lang="en-US" altLang="zh-CN" sz="4800" spc="600" dirty="0">
                <a:solidFill>
                  <a:schemeClr val="accent3"/>
                </a:solidFill>
                <a:cs typeface="+mn-ea"/>
                <a:sym typeface="+mn-lt"/>
              </a:rPr>
              <a:t>PART 6 / </a:t>
            </a:r>
            <a:r>
              <a:rPr lang="zh-CN" altLang="en-US" sz="4800" spc="600" dirty="0">
                <a:solidFill>
                  <a:schemeClr val="accent3"/>
                </a:solidFill>
                <a:cs typeface="+mn-ea"/>
                <a:sym typeface="+mn-lt"/>
              </a:rPr>
              <a:t>综合习题</a:t>
            </a:r>
          </a:p>
        </p:txBody>
      </p:sp>
    </p:spTree>
    <p:extLst>
      <p:ext uri="{BB962C8B-B14F-4D97-AF65-F5344CB8AC3E}">
        <p14:creationId xmlns:p14="http://schemas.microsoft.com/office/powerpoint/2010/main" val="35234536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62BC92A-B054-4970-9F6E-8AEFA3AE7B90}"/>
              </a:ext>
            </a:extLst>
          </p:cNvPr>
          <p:cNvSpPr txBox="1"/>
          <p:nvPr/>
        </p:nvSpPr>
        <p:spPr>
          <a:xfrm>
            <a:off x="923277" y="213838"/>
            <a:ext cx="10537795" cy="646331"/>
          </a:xfrm>
          <a:prstGeom prst="rect">
            <a:avLst/>
          </a:prstGeom>
          <a:noFill/>
        </p:spPr>
        <p:txBody>
          <a:bodyPr wrap="square" rtlCol="0">
            <a:spAutoFit/>
          </a:bodyPr>
          <a:lstStyle/>
          <a:p>
            <a:r>
              <a:rPr lang="zh-CN" altLang="en-US" dirty="0"/>
              <a:t>某主机的</a:t>
            </a:r>
            <a:r>
              <a:rPr lang="en-US" altLang="zh-CN" dirty="0"/>
              <a:t>MAC</a:t>
            </a:r>
            <a:r>
              <a:rPr lang="zh-CN" altLang="en-US" dirty="0"/>
              <a:t>地址为</a:t>
            </a:r>
            <a:r>
              <a:rPr lang="en-US" altLang="zh-CN" dirty="0"/>
              <a:t>00-15-C5-C1-5E-28</a:t>
            </a:r>
            <a:r>
              <a:rPr lang="zh-CN" altLang="en-US" dirty="0"/>
              <a:t>，</a:t>
            </a:r>
            <a:r>
              <a:rPr lang="en-US" altLang="zh-CN" dirty="0"/>
              <a:t>IP</a:t>
            </a:r>
            <a:r>
              <a:rPr lang="zh-CN" altLang="en-US" dirty="0"/>
              <a:t>地址为</a:t>
            </a:r>
            <a:r>
              <a:rPr lang="en-US" altLang="zh-CN" dirty="0"/>
              <a:t>10.2.128.100(</a:t>
            </a:r>
            <a:r>
              <a:rPr lang="zh-CN" altLang="en-US" dirty="0"/>
              <a:t>私有地址</a:t>
            </a:r>
            <a:r>
              <a:rPr lang="en-US" altLang="zh-CN" dirty="0"/>
              <a:t>)</a:t>
            </a:r>
            <a:r>
              <a:rPr lang="zh-CN" altLang="en-US" dirty="0"/>
              <a:t>。题</a:t>
            </a:r>
            <a:r>
              <a:rPr lang="en-US" altLang="zh-CN" dirty="0"/>
              <a:t>47-a</a:t>
            </a:r>
            <a:r>
              <a:rPr lang="zh-CN" altLang="en-US" dirty="0"/>
              <a:t>图是网络拓扑，题</a:t>
            </a:r>
            <a:r>
              <a:rPr lang="en-US" altLang="zh-CN" dirty="0"/>
              <a:t>47-b</a:t>
            </a:r>
            <a:r>
              <a:rPr lang="zh-CN" altLang="en-US" dirty="0"/>
              <a:t>图是该主机进行</a:t>
            </a:r>
            <a:r>
              <a:rPr lang="en-US" altLang="zh-CN" dirty="0"/>
              <a:t>Web</a:t>
            </a:r>
            <a:r>
              <a:rPr lang="zh-CN" altLang="en-US" dirty="0"/>
              <a:t>请求的</a:t>
            </a:r>
            <a:r>
              <a:rPr lang="en-US" altLang="zh-CN" dirty="0"/>
              <a:t>1</a:t>
            </a:r>
            <a:r>
              <a:rPr lang="zh-CN" altLang="en-US" dirty="0"/>
              <a:t>个以太网数据帧前</a:t>
            </a:r>
            <a:r>
              <a:rPr lang="en-US" altLang="zh-CN" dirty="0"/>
              <a:t>80</a:t>
            </a:r>
            <a:r>
              <a:rPr lang="zh-CN" altLang="en-US" dirty="0"/>
              <a:t>个字节的十六进制及</a:t>
            </a:r>
            <a:r>
              <a:rPr lang="en-US" altLang="zh-CN" dirty="0"/>
              <a:t>ASCII</a:t>
            </a:r>
            <a:r>
              <a:rPr lang="zh-CN" altLang="en-US" dirty="0"/>
              <a:t>码内容。</a:t>
            </a:r>
          </a:p>
        </p:txBody>
      </p:sp>
      <p:pic>
        <p:nvPicPr>
          <p:cNvPr id="10242" name="Picture 2">
            <a:extLst>
              <a:ext uri="{FF2B5EF4-FFF2-40B4-BE49-F238E27FC236}">
                <a16:creationId xmlns:a16="http://schemas.microsoft.com/office/drawing/2014/main" id="{BE1CF174-DEAF-4803-B280-DF7907053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45" y="858499"/>
            <a:ext cx="6862440" cy="324155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D8BDF95A-796C-44FA-9260-14B16BBF287C}"/>
              </a:ext>
            </a:extLst>
          </p:cNvPr>
          <p:cNvSpPr txBox="1"/>
          <p:nvPr/>
        </p:nvSpPr>
        <p:spPr>
          <a:xfrm>
            <a:off x="719091" y="4111403"/>
            <a:ext cx="10345446" cy="1477328"/>
          </a:xfrm>
          <a:prstGeom prst="rect">
            <a:avLst/>
          </a:prstGeom>
          <a:noFill/>
        </p:spPr>
        <p:txBody>
          <a:bodyPr wrap="square" rtlCol="0">
            <a:spAutoFit/>
          </a:bodyPr>
          <a:lstStyle/>
          <a:p>
            <a:r>
              <a:rPr lang="en-US" altLang="zh-CN" dirty="0"/>
              <a:t>(2)</a:t>
            </a:r>
            <a:r>
              <a:rPr lang="zh-CN" altLang="en-US" dirty="0"/>
              <a:t>该主机在构造题</a:t>
            </a:r>
            <a:r>
              <a:rPr lang="en-US" altLang="zh-CN" dirty="0"/>
              <a:t>47-b</a:t>
            </a:r>
            <a:r>
              <a:rPr lang="zh-CN" altLang="en-US" dirty="0"/>
              <a:t>图的数据帧时，使用什么协议确定目的</a:t>
            </a:r>
            <a:r>
              <a:rPr lang="en-US" altLang="zh-CN" dirty="0"/>
              <a:t>MAC</a:t>
            </a:r>
            <a:r>
              <a:rPr lang="zh-CN" altLang="en-US" dirty="0"/>
              <a:t>地址</a:t>
            </a:r>
            <a:r>
              <a:rPr lang="en-US" altLang="zh-CN" dirty="0"/>
              <a:t>?</a:t>
            </a:r>
            <a:r>
              <a:rPr lang="zh-CN" altLang="en-US" dirty="0"/>
              <a:t>封装该协议请求报文的以太网帧的目的</a:t>
            </a:r>
            <a:r>
              <a:rPr lang="en-US" altLang="zh-CN" dirty="0"/>
              <a:t>MAC</a:t>
            </a:r>
            <a:r>
              <a:rPr lang="zh-CN" altLang="en-US" dirty="0"/>
              <a:t>地址是什么</a:t>
            </a:r>
            <a:r>
              <a:rPr lang="en-US" altLang="zh-CN" dirty="0"/>
              <a:t>?</a:t>
            </a:r>
          </a:p>
          <a:p>
            <a:r>
              <a:rPr lang="en-US" altLang="zh-CN" dirty="0"/>
              <a:t>(3)</a:t>
            </a:r>
            <a:r>
              <a:rPr lang="zh-CN" altLang="en-US" dirty="0"/>
              <a:t>假设</a:t>
            </a:r>
            <a:r>
              <a:rPr lang="en-US" altLang="zh-CN" dirty="0"/>
              <a:t>HTTP/1.1</a:t>
            </a:r>
            <a:r>
              <a:rPr lang="zh-CN" altLang="en-US" dirty="0"/>
              <a:t>协议以持续的非流水线方式工作，一次请求</a:t>
            </a:r>
            <a:r>
              <a:rPr lang="en-US" altLang="zh-CN" dirty="0"/>
              <a:t>-</a:t>
            </a:r>
            <a:r>
              <a:rPr lang="zh-CN" altLang="en-US" dirty="0"/>
              <a:t>响应时间为</a:t>
            </a:r>
            <a:r>
              <a:rPr lang="en-US" altLang="zh-CN" dirty="0"/>
              <a:t>RTT</a:t>
            </a:r>
            <a:r>
              <a:rPr lang="zh-CN" altLang="en-US" dirty="0"/>
              <a:t>，</a:t>
            </a:r>
            <a:r>
              <a:rPr lang="en-US" altLang="zh-CN" dirty="0"/>
              <a:t>rfc.html</a:t>
            </a:r>
            <a:r>
              <a:rPr lang="zh-CN" altLang="en-US" dirty="0"/>
              <a:t>页面引用了</a:t>
            </a:r>
            <a:r>
              <a:rPr lang="en-US" altLang="zh-CN" dirty="0"/>
              <a:t>5</a:t>
            </a:r>
            <a:r>
              <a:rPr lang="zh-CN" altLang="en-US" dirty="0"/>
              <a:t>个</a:t>
            </a:r>
            <a:r>
              <a:rPr lang="en-US" altLang="zh-CN" dirty="0"/>
              <a:t>JPEG</a:t>
            </a:r>
            <a:r>
              <a:rPr lang="zh-CN" altLang="en-US" dirty="0"/>
              <a:t>小图像，则从发出题</a:t>
            </a:r>
            <a:r>
              <a:rPr lang="en-US" altLang="zh-CN" dirty="0"/>
              <a:t>47-b</a:t>
            </a:r>
            <a:r>
              <a:rPr lang="zh-CN" altLang="en-US" dirty="0"/>
              <a:t>图中的</a:t>
            </a:r>
            <a:r>
              <a:rPr lang="en-US" altLang="zh-CN" dirty="0"/>
              <a:t>Web</a:t>
            </a:r>
            <a:r>
              <a:rPr lang="zh-CN" altLang="en-US" dirty="0"/>
              <a:t>请求开始到浏览器收到全部内容为止，需要多少个</a:t>
            </a:r>
            <a:r>
              <a:rPr lang="en-US" altLang="zh-CN" dirty="0"/>
              <a:t>RTT?</a:t>
            </a:r>
          </a:p>
          <a:p>
            <a:r>
              <a:rPr lang="en-US" altLang="zh-CN" dirty="0"/>
              <a:t>(4)</a:t>
            </a:r>
            <a:r>
              <a:rPr lang="zh-CN" altLang="en-US" dirty="0"/>
              <a:t>该帧所封装的</a:t>
            </a:r>
            <a:r>
              <a:rPr lang="en-US" altLang="zh-CN" dirty="0"/>
              <a:t>IP</a:t>
            </a:r>
            <a:r>
              <a:rPr lang="zh-CN" altLang="en-US" dirty="0"/>
              <a:t>分组经过路由器</a:t>
            </a:r>
            <a:r>
              <a:rPr lang="en-US" altLang="zh-CN" dirty="0"/>
              <a:t>R</a:t>
            </a:r>
            <a:r>
              <a:rPr lang="zh-CN" altLang="en-US" dirty="0"/>
              <a:t>转发时，需修改</a:t>
            </a:r>
            <a:r>
              <a:rPr lang="en-US" altLang="zh-CN" dirty="0"/>
              <a:t>IP</a:t>
            </a:r>
            <a:r>
              <a:rPr lang="zh-CN" altLang="en-US" dirty="0"/>
              <a:t>分组头中的哪些字段</a:t>
            </a:r>
            <a:r>
              <a:rPr lang="en-US" altLang="zh-CN" dirty="0"/>
              <a:t>?</a:t>
            </a:r>
            <a:endParaRPr lang="zh-CN" altLang="en-US" dirty="0"/>
          </a:p>
        </p:txBody>
      </p:sp>
      <p:pic>
        <p:nvPicPr>
          <p:cNvPr id="10244" name="Picture 4">
            <a:extLst>
              <a:ext uri="{FF2B5EF4-FFF2-40B4-BE49-F238E27FC236}">
                <a16:creationId xmlns:a16="http://schemas.microsoft.com/office/drawing/2014/main" id="{45254B34-BAEA-49D5-B3C5-3804EC3CB2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578" y="5794427"/>
            <a:ext cx="6257925"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179905C8-864F-4F65-A982-7D34F0DFCB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369" r="19854"/>
          <a:stretch/>
        </p:blipFill>
        <p:spPr bwMode="auto">
          <a:xfrm>
            <a:off x="7936636" y="1610182"/>
            <a:ext cx="3895401"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2423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976E370-5CAE-4CE6-8020-DEF4B2B11B3E}"/>
              </a:ext>
            </a:extLst>
          </p:cNvPr>
          <p:cNvPicPr>
            <a:picLocks noChangeAspect="1"/>
          </p:cNvPicPr>
          <p:nvPr/>
        </p:nvPicPr>
        <p:blipFill>
          <a:blip r:embed="rId3"/>
          <a:stretch>
            <a:fillRect/>
          </a:stretch>
        </p:blipFill>
        <p:spPr>
          <a:xfrm>
            <a:off x="885098" y="528232"/>
            <a:ext cx="10421804" cy="5801535"/>
          </a:xfrm>
          <a:prstGeom prst="rect">
            <a:avLst/>
          </a:prstGeom>
        </p:spPr>
      </p:pic>
    </p:spTree>
    <p:extLst>
      <p:ext uri="{BB962C8B-B14F-4D97-AF65-F5344CB8AC3E}">
        <p14:creationId xmlns:p14="http://schemas.microsoft.com/office/powerpoint/2010/main" val="32130150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9A2D164-ED1D-46C0-9B8C-5FF00509C2DE}"/>
              </a:ext>
            </a:extLst>
          </p:cNvPr>
          <p:cNvSpPr txBox="1"/>
          <p:nvPr/>
        </p:nvSpPr>
        <p:spPr>
          <a:xfrm>
            <a:off x="594804" y="719091"/>
            <a:ext cx="7270812" cy="4801314"/>
          </a:xfrm>
          <a:prstGeom prst="rect">
            <a:avLst/>
          </a:prstGeom>
          <a:noFill/>
        </p:spPr>
        <p:txBody>
          <a:bodyPr wrap="square" rtlCol="0">
            <a:spAutoFit/>
          </a:bodyPr>
          <a:lstStyle/>
          <a:p>
            <a:r>
              <a:rPr lang="zh-CN" altLang="en-US" dirty="0"/>
              <a:t>答案：</a:t>
            </a:r>
            <a:endParaRPr lang="en-US" altLang="zh-CN" dirty="0"/>
          </a:p>
          <a:p>
            <a:r>
              <a:rPr lang="en-US" altLang="zh-CN" dirty="0"/>
              <a:t>(1)</a:t>
            </a:r>
            <a:r>
              <a:rPr lang="zh-CN" altLang="en-US" dirty="0"/>
              <a:t>从题</a:t>
            </a:r>
            <a:r>
              <a:rPr lang="en-US" altLang="zh-CN" dirty="0"/>
              <a:t>47-b</a:t>
            </a:r>
            <a:r>
              <a:rPr lang="zh-CN" altLang="en-US" dirty="0"/>
              <a:t>图可知，该数据帧所封装的</a:t>
            </a:r>
            <a:r>
              <a:rPr lang="en-US" altLang="zh-CN" dirty="0"/>
              <a:t>IP</a:t>
            </a:r>
            <a:r>
              <a:rPr lang="zh-CN" altLang="en-US" dirty="0"/>
              <a:t>分组的目的地址就是</a:t>
            </a:r>
            <a:r>
              <a:rPr lang="en-US" altLang="zh-CN" dirty="0"/>
              <a:t>Web</a:t>
            </a:r>
            <a:r>
              <a:rPr lang="zh-CN" altLang="en-US" dirty="0"/>
              <a:t>服务器的</a:t>
            </a:r>
            <a:r>
              <a:rPr lang="en-US" altLang="zh-CN" dirty="0"/>
              <a:t>IP</a:t>
            </a:r>
            <a:r>
              <a:rPr lang="zh-CN" altLang="en-US" dirty="0"/>
              <a:t>地址，即</a:t>
            </a:r>
            <a:r>
              <a:rPr lang="en-US" altLang="zh-CN" dirty="0"/>
              <a:t>64.170.98.32(40aa62 20H);(1</a:t>
            </a:r>
            <a:r>
              <a:rPr lang="zh-CN" altLang="en-US" dirty="0"/>
              <a:t>分</a:t>
            </a:r>
            <a:r>
              <a:rPr lang="en-US" altLang="zh-CN" dirty="0"/>
              <a:t>)</a:t>
            </a:r>
            <a:r>
              <a:rPr lang="zh-CN" altLang="en-US" dirty="0"/>
              <a:t>该数据帧的目的</a:t>
            </a:r>
            <a:r>
              <a:rPr lang="en-US" altLang="zh-CN" dirty="0"/>
              <a:t>MAC</a:t>
            </a:r>
            <a:r>
              <a:rPr lang="zh-CN" altLang="en-US" dirty="0"/>
              <a:t>地址就是该主机的默认网关</a:t>
            </a:r>
            <a:r>
              <a:rPr lang="en-US" altLang="zh-CN" dirty="0"/>
              <a:t>MAC</a:t>
            </a:r>
            <a:r>
              <a:rPr lang="zh-CN" altLang="en-US" dirty="0"/>
              <a:t>地址，即</a:t>
            </a:r>
            <a:r>
              <a:rPr lang="en-US" altLang="zh-CN" dirty="0"/>
              <a:t>00-21-27-21-51-ee</a:t>
            </a:r>
            <a:r>
              <a:rPr lang="zh-CN" altLang="en-US" dirty="0"/>
              <a:t>。</a:t>
            </a:r>
            <a:r>
              <a:rPr lang="en-US" altLang="zh-CN" dirty="0"/>
              <a:t>(1</a:t>
            </a:r>
            <a:r>
              <a:rPr lang="zh-CN" altLang="en-US" dirty="0"/>
              <a:t>分</a:t>
            </a:r>
            <a:r>
              <a:rPr lang="en-US" altLang="zh-CN" dirty="0"/>
              <a:t>)</a:t>
            </a:r>
          </a:p>
          <a:p>
            <a:endParaRPr lang="en-US" altLang="zh-CN" dirty="0"/>
          </a:p>
          <a:p>
            <a:r>
              <a:rPr lang="en-US" altLang="zh-CN" dirty="0"/>
              <a:t>(2)</a:t>
            </a:r>
            <a:r>
              <a:rPr lang="zh-CN" altLang="en-US" dirty="0"/>
              <a:t>该主机在构造题</a:t>
            </a:r>
            <a:r>
              <a:rPr lang="en-US" altLang="zh-CN" dirty="0"/>
              <a:t>47-b</a:t>
            </a:r>
            <a:r>
              <a:rPr lang="zh-CN" altLang="en-US" dirty="0"/>
              <a:t>图的数据帧时，使用</a:t>
            </a:r>
            <a:r>
              <a:rPr lang="en-US" altLang="zh-CN" dirty="0"/>
              <a:t>ARP</a:t>
            </a:r>
            <a:r>
              <a:rPr lang="zh-CN" altLang="en-US" dirty="0"/>
              <a:t>协议确定目的</a:t>
            </a:r>
            <a:r>
              <a:rPr lang="en-US" altLang="zh-CN" dirty="0"/>
              <a:t>MAC</a:t>
            </a:r>
            <a:r>
              <a:rPr lang="zh-CN" altLang="en-US" dirty="0"/>
              <a:t>地址</a:t>
            </a:r>
            <a:r>
              <a:rPr lang="en-US" altLang="zh-CN" dirty="0"/>
              <a:t>;(1</a:t>
            </a:r>
            <a:r>
              <a:rPr lang="zh-CN" altLang="en-US" dirty="0"/>
              <a:t>分</a:t>
            </a:r>
            <a:r>
              <a:rPr lang="en-US" altLang="zh-CN" dirty="0"/>
              <a:t>)</a:t>
            </a:r>
            <a:r>
              <a:rPr lang="zh-CN" altLang="en-US" dirty="0"/>
              <a:t>因为</a:t>
            </a:r>
            <a:r>
              <a:rPr lang="en-US" altLang="zh-CN" dirty="0"/>
              <a:t>ARP</a:t>
            </a:r>
            <a:r>
              <a:rPr lang="zh-CN" altLang="en-US" dirty="0"/>
              <a:t>协议请求报文需要进行广播，所以封装</a:t>
            </a:r>
            <a:r>
              <a:rPr lang="en-US" altLang="zh-CN" dirty="0"/>
              <a:t>ARP</a:t>
            </a:r>
            <a:r>
              <a:rPr lang="zh-CN" altLang="en-US" dirty="0"/>
              <a:t>协议请求报文的以太网帧的目的</a:t>
            </a:r>
            <a:r>
              <a:rPr lang="en-US" altLang="zh-CN" dirty="0"/>
              <a:t>MAC</a:t>
            </a:r>
            <a:r>
              <a:rPr lang="zh-CN" altLang="en-US" dirty="0"/>
              <a:t>地址是</a:t>
            </a:r>
            <a:r>
              <a:rPr lang="en-US" altLang="zh-CN" dirty="0"/>
              <a:t>ff-ff-ff-ff-ff-ff</a:t>
            </a:r>
            <a:r>
              <a:rPr lang="zh-CN" altLang="en-US" dirty="0"/>
              <a:t>。</a:t>
            </a:r>
            <a:r>
              <a:rPr lang="en-US" altLang="zh-CN" dirty="0"/>
              <a:t>(1</a:t>
            </a:r>
            <a:r>
              <a:rPr lang="zh-CN" altLang="en-US" dirty="0"/>
              <a:t>分</a:t>
            </a:r>
            <a:r>
              <a:rPr lang="en-US" altLang="zh-CN" dirty="0"/>
              <a:t>)</a:t>
            </a:r>
          </a:p>
          <a:p>
            <a:endParaRPr lang="en-US" altLang="zh-CN" dirty="0"/>
          </a:p>
          <a:p>
            <a:r>
              <a:rPr lang="en-US" altLang="zh-CN" dirty="0"/>
              <a:t>(3)</a:t>
            </a:r>
            <a:r>
              <a:rPr lang="zh-CN" altLang="en-US" dirty="0"/>
              <a:t>根据持续的非流水线方式</a:t>
            </a:r>
            <a:r>
              <a:rPr lang="en-US" altLang="zh-CN" dirty="0"/>
              <a:t>HTTP/1.1</a:t>
            </a:r>
            <a:r>
              <a:rPr lang="zh-CN" altLang="en-US" dirty="0"/>
              <a:t>协议的工作原理，每个</a:t>
            </a:r>
            <a:r>
              <a:rPr lang="en-US" altLang="zh-CN" dirty="0"/>
              <a:t>RTT</a:t>
            </a:r>
            <a:r>
              <a:rPr lang="zh-CN" altLang="en-US" dirty="0"/>
              <a:t>传输一个对象，共需要传输</a:t>
            </a:r>
            <a:r>
              <a:rPr lang="en-US" altLang="zh-CN" dirty="0"/>
              <a:t>6</a:t>
            </a:r>
            <a:r>
              <a:rPr lang="zh-CN" altLang="en-US" dirty="0"/>
              <a:t>个对象</a:t>
            </a:r>
            <a:r>
              <a:rPr lang="en-US" altLang="zh-CN" dirty="0"/>
              <a:t>(1</a:t>
            </a:r>
            <a:r>
              <a:rPr lang="zh-CN" altLang="en-US" dirty="0"/>
              <a:t>个</a:t>
            </a:r>
            <a:r>
              <a:rPr lang="en-US" altLang="zh-CN" dirty="0"/>
              <a:t>htm1</a:t>
            </a:r>
            <a:r>
              <a:rPr lang="zh-CN" altLang="en-US" dirty="0"/>
              <a:t>页面和</a:t>
            </a:r>
            <a:r>
              <a:rPr lang="en-US" altLang="zh-CN" dirty="0"/>
              <a:t>5</a:t>
            </a:r>
            <a:r>
              <a:rPr lang="zh-CN" altLang="en-US" dirty="0"/>
              <a:t>个</a:t>
            </a:r>
            <a:r>
              <a:rPr lang="en-US" altLang="zh-CN" dirty="0"/>
              <a:t>JPEG</a:t>
            </a:r>
            <a:r>
              <a:rPr lang="zh-CN" altLang="en-US" dirty="0"/>
              <a:t>小图像</a:t>
            </a:r>
            <a:r>
              <a:rPr lang="en-US" altLang="zh-CN" dirty="0"/>
              <a:t>)</a:t>
            </a:r>
            <a:r>
              <a:rPr lang="zh-CN" altLang="en-US" dirty="0"/>
              <a:t>，所以共需要</a:t>
            </a:r>
            <a:r>
              <a:rPr lang="en-US" altLang="zh-CN" dirty="0"/>
              <a:t>6</a:t>
            </a:r>
            <a:r>
              <a:rPr lang="zh-CN" altLang="en-US" dirty="0"/>
              <a:t>个</a:t>
            </a:r>
            <a:r>
              <a:rPr lang="en-US" altLang="zh-CN" dirty="0"/>
              <a:t>RTT</a:t>
            </a:r>
            <a:r>
              <a:rPr lang="zh-CN" altLang="en-US" dirty="0"/>
              <a:t>。</a:t>
            </a:r>
            <a:r>
              <a:rPr lang="en-US" altLang="zh-CN" dirty="0"/>
              <a:t>(2</a:t>
            </a:r>
            <a:r>
              <a:rPr lang="zh-CN" altLang="en-US" dirty="0"/>
              <a:t>分</a:t>
            </a:r>
            <a:r>
              <a:rPr lang="en-US" altLang="zh-CN" dirty="0"/>
              <a:t>)</a:t>
            </a:r>
          </a:p>
          <a:p>
            <a:endParaRPr lang="en-US" altLang="zh-CN" dirty="0"/>
          </a:p>
          <a:p>
            <a:r>
              <a:rPr lang="en-US" altLang="zh-CN" dirty="0"/>
              <a:t>(4)</a:t>
            </a:r>
            <a:r>
              <a:rPr lang="zh-CN" altLang="en-US" dirty="0"/>
              <a:t>该帧所封装的</a:t>
            </a:r>
            <a:r>
              <a:rPr lang="en-US" altLang="zh-CN" dirty="0"/>
              <a:t>IP</a:t>
            </a:r>
            <a:r>
              <a:rPr lang="zh-CN" altLang="en-US" dirty="0"/>
              <a:t>分组经过路由器</a:t>
            </a:r>
            <a:r>
              <a:rPr lang="en-US" altLang="zh-CN" dirty="0"/>
              <a:t>R</a:t>
            </a:r>
            <a:r>
              <a:rPr lang="zh-CN" altLang="en-US" dirty="0"/>
              <a:t>转发时，需要修改</a:t>
            </a:r>
            <a:r>
              <a:rPr lang="en-US" altLang="zh-CN" dirty="0"/>
              <a:t>IP</a:t>
            </a:r>
            <a:r>
              <a:rPr lang="zh-CN" altLang="en-US" dirty="0"/>
              <a:t>分组头中的字段有：源</a:t>
            </a:r>
            <a:r>
              <a:rPr lang="en-US" altLang="zh-CN" dirty="0"/>
              <a:t>IP</a:t>
            </a:r>
            <a:r>
              <a:rPr lang="zh-CN" altLang="en-US" dirty="0"/>
              <a:t>地址、</a:t>
            </a:r>
            <a:r>
              <a:rPr lang="en-US" altLang="zh-CN" dirty="0"/>
              <a:t>TTL</a:t>
            </a:r>
            <a:r>
              <a:rPr lang="zh-CN" altLang="en-US" dirty="0"/>
              <a:t>和头部校验和。</a:t>
            </a:r>
            <a:r>
              <a:rPr lang="en-US" altLang="zh-CN" dirty="0"/>
              <a:t>(3</a:t>
            </a:r>
            <a:r>
              <a:rPr lang="zh-CN" altLang="en-US" dirty="0"/>
              <a:t>分</a:t>
            </a:r>
            <a:r>
              <a:rPr lang="en-US" altLang="zh-CN" dirty="0"/>
              <a:t>)</a:t>
            </a:r>
          </a:p>
          <a:p>
            <a:endParaRPr lang="zh-CN" altLang="en-US" dirty="0"/>
          </a:p>
        </p:txBody>
      </p:sp>
    </p:spTree>
    <p:extLst>
      <p:ext uri="{BB962C8B-B14F-4D97-AF65-F5344CB8AC3E}">
        <p14:creationId xmlns:p14="http://schemas.microsoft.com/office/powerpoint/2010/main" val="19431973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92BD653-F7A7-4435-B27F-BC74B7F31662}"/>
              </a:ext>
            </a:extLst>
          </p:cNvPr>
          <p:cNvSpPr txBox="1"/>
          <p:nvPr/>
        </p:nvSpPr>
        <p:spPr>
          <a:xfrm>
            <a:off x="932155" y="594804"/>
            <a:ext cx="9907480" cy="646331"/>
          </a:xfrm>
          <a:prstGeom prst="rect">
            <a:avLst/>
          </a:prstGeom>
          <a:noFill/>
        </p:spPr>
        <p:txBody>
          <a:bodyPr wrap="square" rtlCol="0">
            <a:spAutoFit/>
          </a:bodyPr>
          <a:lstStyle/>
          <a:p>
            <a:r>
              <a:rPr lang="zh-CN" altLang="en-US"/>
              <a:t>主机</a:t>
            </a:r>
            <a:r>
              <a:rPr lang="en-US" altLang="zh-CN"/>
              <a:t>H</a:t>
            </a:r>
            <a:r>
              <a:rPr lang="zh-CN" altLang="en-US"/>
              <a:t>通过快速以太网连接</a:t>
            </a:r>
            <a:r>
              <a:rPr lang="en-US" altLang="zh-CN"/>
              <a:t>Internet</a:t>
            </a:r>
            <a:r>
              <a:rPr lang="zh-CN" altLang="en-US"/>
              <a:t>，</a:t>
            </a:r>
            <a:r>
              <a:rPr lang="en-US" altLang="zh-CN"/>
              <a:t>IP</a:t>
            </a:r>
            <a:r>
              <a:rPr lang="zh-CN" altLang="en-US"/>
              <a:t>地址为</a:t>
            </a:r>
            <a:r>
              <a:rPr lang="en-US" altLang="zh-CN"/>
              <a:t>192.168.0.8</a:t>
            </a:r>
            <a:r>
              <a:rPr lang="zh-CN" altLang="en-US"/>
              <a:t>，服务器</a:t>
            </a:r>
            <a:r>
              <a:rPr lang="en-US" altLang="zh-CN"/>
              <a:t>S</a:t>
            </a:r>
            <a:r>
              <a:rPr lang="zh-CN" altLang="en-US"/>
              <a:t>的</a:t>
            </a:r>
            <a:r>
              <a:rPr lang="en-US" altLang="zh-CN"/>
              <a:t>IP</a:t>
            </a:r>
            <a:r>
              <a:rPr lang="zh-CN" altLang="en-US"/>
              <a:t>地址为</a:t>
            </a:r>
            <a:r>
              <a:rPr lang="en-US" altLang="zh-CN"/>
              <a:t>211.68.71.80</a:t>
            </a:r>
            <a:r>
              <a:rPr lang="zh-CN" altLang="en-US"/>
              <a:t>。</a:t>
            </a:r>
            <a:r>
              <a:rPr lang="en-US" altLang="zh-CN"/>
              <a:t>H</a:t>
            </a:r>
            <a:r>
              <a:rPr lang="zh-CN" altLang="en-US"/>
              <a:t>与</a:t>
            </a:r>
            <a:r>
              <a:rPr lang="en-US" altLang="zh-CN"/>
              <a:t>S</a:t>
            </a:r>
            <a:r>
              <a:rPr lang="zh-CN" altLang="en-US"/>
              <a:t>使用</a:t>
            </a:r>
            <a:r>
              <a:rPr lang="en-US" altLang="zh-CN"/>
              <a:t>TCP</a:t>
            </a:r>
            <a:r>
              <a:rPr lang="zh-CN" altLang="en-US"/>
              <a:t>通信时，在</a:t>
            </a:r>
            <a:r>
              <a:rPr lang="en-US" altLang="zh-CN"/>
              <a:t>H</a:t>
            </a:r>
            <a:r>
              <a:rPr lang="zh-CN" altLang="en-US"/>
              <a:t>上捕获的其中</a:t>
            </a:r>
            <a:r>
              <a:rPr lang="en-US" altLang="zh-CN"/>
              <a:t>5</a:t>
            </a:r>
            <a:r>
              <a:rPr lang="zh-CN" altLang="en-US"/>
              <a:t>个</a:t>
            </a:r>
            <a:r>
              <a:rPr lang="en-US" altLang="zh-CN"/>
              <a:t>IP</a:t>
            </a:r>
            <a:r>
              <a:rPr lang="zh-CN" altLang="en-US"/>
              <a:t>分组如题</a:t>
            </a:r>
            <a:r>
              <a:rPr lang="en-US" altLang="zh-CN"/>
              <a:t>47-a</a:t>
            </a:r>
            <a:r>
              <a:rPr lang="zh-CN" altLang="en-US"/>
              <a:t>表所示。</a:t>
            </a:r>
            <a:endParaRPr lang="zh-CN" altLang="en-US" dirty="0"/>
          </a:p>
        </p:txBody>
      </p:sp>
      <p:pic>
        <p:nvPicPr>
          <p:cNvPr id="11266" name="Picture 2">
            <a:extLst>
              <a:ext uri="{FF2B5EF4-FFF2-40B4-BE49-F238E27FC236}">
                <a16:creationId xmlns:a16="http://schemas.microsoft.com/office/drawing/2014/main" id="{6629C365-CFFE-4337-95ED-82C9CA868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155" y="1241135"/>
            <a:ext cx="6181725" cy="296227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2C9BD2F0-83CA-419F-9A8A-E8A1A3D9ED18}"/>
              </a:ext>
            </a:extLst>
          </p:cNvPr>
          <p:cNvSpPr txBox="1"/>
          <p:nvPr/>
        </p:nvSpPr>
        <p:spPr>
          <a:xfrm>
            <a:off x="0" y="4394446"/>
            <a:ext cx="6835806" cy="2308324"/>
          </a:xfrm>
          <a:prstGeom prst="rect">
            <a:avLst/>
          </a:prstGeom>
          <a:noFill/>
        </p:spPr>
        <p:txBody>
          <a:bodyPr wrap="square" rtlCol="0">
            <a:spAutoFit/>
          </a:bodyPr>
          <a:lstStyle/>
          <a:p>
            <a:r>
              <a:rPr lang="zh-CN" altLang="en-US" dirty="0"/>
              <a:t>请回答下列问题。</a:t>
            </a:r>
          </a:p>
          <a:p>
            <a:r>
              <a:rPr lang="en-US" altLang="zh-CN" dirty="0"/>
              <a:t>(1)</a:t>
            </a:r>
            <a:r>
              <a:rPr lang="zh-CN" altLang="en-US" dirty="0"/>
              <a:t>题</a:t>
            </a:r>
            <a:r>
              <a:rPr lang="en-US" altLang="zh-CN" dirty="0"/>
              <a:t>47-a</a:t>
            </a:r>
            <a:r>
              <a:rPr lang="zh-CN" altLang="en-US" dirty="0"/>
              <a:t>表中的</a:t>
            </a:r>
            <a:r>
              <a:rPr lang="en-US" altLang="zh-CN" dirty="0"/>
              <a:t>IP</a:t>
            </a:r>
            <a:r>
              <a:rPr lang="zh-CN" altLang="en-US" dirty="0"/>
              <a:t>分组中，哪几个是由</a:t>
            </a:r>
            <a:r>
              <a:rPr lang="en-US" altLang="zh-CN" dirty="0"/>
              <a:t>H</a:t>
            </a:r>
            <a:r>
              <a:rPr lang="zh-CN" altLang="en-US" dirty="0"/>
              <a:t>发送的</a:t>
            </a:r>
            <a:r>
              <a:rPr lang="en-US" altLang="zh-CN" dirty="0"/>
              <a:t>?</a:t>
            </a:r>
            <a:r>
              <a:rPr lang="zh-CN" altLang="en-US" dirty="0"/>
              <a:t>哪几个完成了</a:t>
            </a:r>
            <a:r>
              <a:rPr lang="en-US" altLang="zh-CN" dirty="0"/>
              <a:t>TCP</a:t>
            </a:r>
            <a:r>
              <a:rPr lang="zh-CN" altLang="en-US" dirty="0"/>
              <a:t>连接建立过程</a:t>
            </a:r>
            <a:r>
              <a:rPr lang="en-US" altLang="zh-CN" dirty="0"/>
              <a:t>?</a:t>
            </a:r>
            <a:r>
              <a:rPr lang="zh-CN" altLang="en-US" dirty="0"/>
              <a:t>哪几个在通过快速以太网传输时进行了填充</a:t>
            </a:r>
            <a:r>
              <a:rPr lang="en-US" altLang="zh-CN" dirty="0"/>
              <a:t>?</a:t>
            </a:r>
          </a:p>
          <a:p>
            <a:r>
              <a:rPr lang="en-US" altLang="zh-CN" dirty="0"/>
              <a:t>(2)</a:t>
            </a:r>
            <a:r>
              <a:rPr lang="zh-CN" altLang="en-US" dirty="0"/>
              <a:t>根据题</a:t>
            </a:r>
            <a:r>
              <a:rPr lang="en-US" altLang="zh-CN" dirty="0"/>
              <a:t>47-a</a:t>
            </a:r>
            <a:r>
              <a:rPr lang="zh-CN" altLang="en-US" dirty="0"/>
              <a:t>表中的</a:t>
            </a:r>
            <a:r>
              <a:rPr lang="en-US" altLang="zh-CN" dirty="0"/>
              <a:t>IP</a:t>
            </a:r>
            <a:r>
              <a:rPr lang="zh-CN" altLang="en-US" dirty="0"/>
              <a:t>分组，分析</a:t>
            </a:r>
            <a:r>
              <a:rPr lang="en-US" altLang="zh-CN" dirty="0"/>
              <a:t>S</a:t>
            </a:r>
            <a:r>
              <a:rPr lang="zh-CN" altLang="en-US" dirty="0"/>
              <a:t>已经收到的应用层数据字节数是多少</a:t>
            </a:r>
            <a:r>
              <a:rPr lang="en-US" altLang="zh-CN" dirty="0"/>
              <a:t>?</a:t>
            </a:r>
          </a:p>
          <a:p>
            <a:r>
              <a:rPr lang="en-US" altLang="zh-CN" dirty="0"/>
              <a:t>(3)</a:t>
            </a:r>
            <a:r>
              <a:rPr lang="zh-CN" altLang="en-US" dirty="0"/>
              <a:t>若题</a:t>
            </a:r>
            <a:r>
              <a:rPr lang="en-US" altLang="zh-CN" dirty="0"/>
              <a:t>47-a</a:t>
            </a:r>
            <a:r>
              <a:rPr lang="zh-CN" altLang="en-US" dirty="0"/>
              <a:t>表中的某个</a:t>
            </a:r>
            <a:r>
              <a:rPr lang="en-US" altLang="zh-CN" dirty="0"/>
              <a:t>IP</a:t>
            </a:r>
            <a:r>
              <a:rPr lang="zh-CN" altLang="en-US" dirty="0"/>
              <a:t>分组在</a:t>
            </a:r>
            <a:r>
              <a:rPr lang="en-US" altLang="zh-CN" dirty="0"/>
              <a:t>s</a:t>
            </a:r>
            <a:r>
              <a:rPr lang="zh-CN" altLang="en-US" dirty="0"/>
              <a:t>发出时的前</a:t>
            </a:r>
            <a:r>
              <a:rPr lang="en-US" altLang="zh-CN" dirty="0"/>
              <a:t>40</a:t>
            </a:r>
            <a:r>
              <a:rPr lang="zh-CN" altLang="en-US" dirty="0"/>
              <a:t>字节如题</a:t>
            </a:r>
            <a:r>
              <a:rPr lang="en-US" altLang="zh-CN" dirty="0"/>
              <a:t>47-b</a:t>
            </a:r>
            <a:r>
              <a:rPr lang="zh-CN" altLang="en-US" dirty="0"/>
              <a:t>表所示，则该</a:t>
            </a:r>
            <a:r>
              <a:rPr lang="en-US" altLang="zh-CN" dirty="0"/>
              <a:t>IP</a:t>
            </a:r>
            <a:r>
              <a:rPr lang="zh-CN" altLang="en-US" dirty="0"/>
              <a:t>分组到达</a:t>
            </a:r>
            <a:r>
              <a:rPr lang="en-US" altLang="zh-CN" dirty="0"/>
              <a:t>H</a:t>
            </a:r>
            <a:r>
              <a:rPr lang="zh-CN" altLang="en-US" dirty="0"/>
              <a:t>时经过了多少个路由器</a:t>
            </a:r>
            <a:r>
              <a:rPr lang="en-US" altLang="zh-CN" dirty="0"/>
              <a:t>?</a:t>
            </a:r>
          </a:p>
          <a:p>
            <a:r>
              <a:rPr lang="zh-CN" altLang="en-US" dirty="0"/>
              <a:t>题</a:t>
            </a:r>
            <a:r>
              <a:rPr lang="en-US" altLang="zh-CN" dirty="0"/>
              <a:t>47-b</a:t>
            </a:r>
            <a:r>
              <a:rPr lang="zh-CN" altLang="en-US" dirty="0"/>
              <a:t>表</a:t>
            </a:r>
          </a:p>
        </p:txBody>
      </p:sp>
      <p:pic>
        <p:nvPicPr>
          <p:cNvPr id="11268" name="Picture 4">
            <a:extLst>
              <a:ext uri="{FF2B5EF4-FFF2-40B4-BE49-F238E27FC236}">
                <a16:creationId xmlns:a16="http://schemas.microsoft.com/office/drawing/2014/main" id="{ABC08101-7356-42F9-B82C-CBAF2A0566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3880" y="2183593"/>
            <a:ext cx="5078120" cy="4230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3306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16328A5-B506-4756-9798-39CCF70940C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 y="583964"/>
            <a:ext cx="6096000" cy="4875621"/>
          </a:xfrm>
          <a:prstGeom prst="rect">
            <a:avLst/>
          </a:prstGeom>
          <a:noFill/>
          <a:ln>
            <a:solidFill>
              <a:schemeClr val="tx1"/>
            </a:solidFill>
          </a:ln>
        </p:spPr>
      </p:pic>
      <p:pic>
        <p:nvPicPr>
          <p:cNvPr id="4" name="图片 3">
            <a:extLst>
              <a:ext uri="{FF2B5EF4-FFF2-40B4-BE49-F238E27FC236}">
                <a16:creationId xmlns:a16="http://schemas.microsoft.com/office/drawing/2014/main" id="{739A6817-F4D8-4BF1-962A-6161F5A730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709" y="2303047"/>
            <a:ext cx="6510291" cy="2766385"/>
          </a:xfrm>
          <a:prstGeom prst="rect">
            <a:avLst/>
          </a:prstGeom>
          <a:ln>
            <a:solidFill>
              <a:schemeClr val="tx1"/>
            </a:solidFill>
          </a:ln>
        </p:spPr>
      </p:pic>
    </p:spTree>
    <p:extLst>
      <p:ext uri="{BB962C8B-B14F-4D97-AF65-F5344CB8AC3E}">
        <p14:creationId xmlns:p14="http://schemas.microsoft.com/office/powerpoint/2010/main" val="935649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1</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8E7FD699-6F64-4035-871B-41466A48DC15}"/>
              </a:ext>
            </a:extLst>
          </p:cNvPr>
          <p:cNvPicPr>
            <a:picLocks noChangeAspect="1"/>
          </p:cNvPicPr>
          <p:nvPr/>
        </p:nvPicPr>
        <p:blipFill>
          <a:blip r:embed="rId3"/>
          <a:stretch>
            <a:fillRect/>
          </a:stretch>
        </p:blipFill>
        <p:spPr>
          <a:xfrm>
            <a:off x="1170427" y="1418658"/>
            <a:ext cx="7929184" cy="4831145"/>
          </a:xfrm>
          <a:prstGeom prst="rect">
            <a:avLst/>
          </a:prstGeom>
        </p:spPr>
      </p:pic>
      <p:sp>
        <p:nvSpPr>
          <p:cNvPr id="6" name="文本框 5">
            <a:extLst>
              <a:ext uri="{FF2B5EF4-FFF2-40B4-BE49-F238E27FC236}">
                <a16:creationId xmlns:a16="http://schemas.microsoft.com/office/drawing/2014/main" id="{B108E872-5853-4E4F-BF5D-6CB3CF05FBE5}"/>
              </a:ext>
            </a:extLst>
          </p:cNvPr>
          <p:cNvSpPr txBox="1"/>
          <p:nvPr/>
        </p:nvSpPr>
        <p:spPr>
          <a:xfrm>
            <a:off x="2858610" y="793859"/>
            <a:ext cx="5140171" cy="461665"/>
          </a:xfrm>
          <a:prstGeom prst="rect">
            <a:avLst/>
          </a:prstGeom>
          <a:noFill/>
        </p:spPr>
        <p:txBody>
          <a:bodyPr wrap="square" rtlCol="0">
            <a:spAutoFit/>
          </a:bodyPr>
          <a:lstStyle/>
          <a:p>
            <a:r>
              <a:rPr lang="zh-CN" altLang="en-US" sz="2400" dirty="0">
                <a:solidFill>
                  <a:srgbClr val="FF0000"/>
                </a:solidFill>
              </a:rPr>
              <a:t>分组交换的报文交付时间</a:t>
            </a:r>
          </a:p>
        </p:txBody>
      </p:sp>
    </p:spTree>
    <p:extLst>
      <p:ext uri="{BB962C8B-B14F-4D97-AF65-F5344CB8AC3E}">
        <p14:creationId xmlns:p14="http://schemas.microsoft.com/office/powerpoint/2010/main" val="21357995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C9ADAB2-C923-4F8F-8CF8-9C41E379AC8B}"/>
              </a:ext>
            </a:extLst>
          </p:cNvPr>
          <p:cNvSpPr txBox="1"/>
          <p:nvPr/>
        </p:nvSpPr>
        <p:spPr>
          <a:xfrm>
            <a:off x="1331650" y="905522"/>
            <a:ext cx="8105313" cy="5078313"/>
          </a:xfrm>
          <a:prstGeom prst="rect">
            <a:avLst/>
          </a:prstGeom>
          <a:noFill/>
        </p:spPr>
        <p:txBody>
          <a:bodyPr wrap="square" rtlCol="0">
            <a:spAutoFit/>
          </a:bodyPr>
          <a:lstStyle/>
          <a:p>
            <a:r>
              <a:rPr lang="en-US" altLang="zh-CN" dirty="0"/>
              <a:t>(1)</a:t>
            </a:r>
            <a:r>
              <a:rPr lang="zh-CN" altLang="en-US" dirty="0"/>
              <a:t>由于题</a:t>
            </a:r>
            <a:r>
              <a:rPr lang="en-US" altLang="zh-CN" dirty="0"/>
              <a:t>47-a</a:t>
            </a:r>
            <a:r>
              <a:rPr lang="zh-CN" altLang="en-US" dirty="0"/>
              <a:t>表中</a:t>
            </a:r>
            <a:r>
              <a:rPr lang="en-US" altLang="zh-CN" dirty="0"/>
              <a:t>1</a:t>
            </a:r>
            <a:r>
              <a:rPr lang="zh-CN" altLang="en-US" dirty="0"/>
              <a:t>、</a:t>
            </a:r>
            <a:r>
              <a:rPr lang="en-US" altLang="zh-CN" dirty="0"/>
              <a:t>3</a:t>
            </a:r>
            <a:r>
              <a:rPr lang="zh-CN" altLang="en-US" dirty="0"/>
              <a:t>、</a:t>
            </a:r>
            <a:r>
              <a:rPr lang="en-US" altLang="zh-CN" dirty="0"/>
              <a:t>4</a:t>
            </a:r>
            <a:r>
              <a:rPr lang="zh-CN" altLang="en-US" dirty="0"/>
              <a:t>号分组的源</a:t>
            </a:r>
            <a:r>
              <a:rPr lang="en-US" altLang="zh-CN" dirty="0"/>
              <a:t>IP</a:t>
            </a:r>
            <a:r>
              <a:rPr lang="zh-CN" altLang="en-US" dirty="0"/>
              <a:t>地址均为</a:t>
            </a:r>
            <a:r>
              <a:rPr lang="en-US" altLang="zh-CN" dirty="0"/>
              <a:t>192.168.0.8(eoa8 0008H)</a:t>
            </a:r>
            <a:r>
              <a:rPr lang="zh-CN" altLang="en-US" dirty="0"/>
              <a:t>，所以</a:t>
            </a:r>
            <a:r>
              <a:rPr lang="en-US" altLang="zh-CN" dirty="0"/>
              <a:t>1</a:t>
            </a:r>
            <a:r>
              <a:rPr lang="zh-CN" altLang="en-US" dirty="0"/>
              <a:t>、</a:t>
            </a:r>
            <a:r>
              <a:rPr lang="en-US" altLang="zh-CN" dirty="0"/>
              <a:t>3</a:t>
            </a:r>
            <a:r>
              <a:rPr lang="zh-CN" altLang="en-US" dirty="0"/>
              <a:t>、</a:t>
            </a:r>
            <a:r>
              <a:rPr lang="en-US" altLang="zh-CN" dirty="0"/>
              <a:t>4</a:t>
            </a:r>
            <a:r>
              <a:rPr lang="zh-CN" altLang="en-US" dirty="0"/>
              <a:t>号分组是由</a:t>
            </a:r>
            <a:r>
              <a:rPr lang="en-US" altLang="zh-CN" dirty="0"/>
              <a:t>H</a:t>
            </a:r>
            <a:r>
              <a:rPr lang="zh-CN" altLang="en-US" dirty="0"/>
              <a:t>发送的</a:t>
            </a:r>
            <a:r>
              <a:rPr lang="en-US" altLang="zh-CN" dirty="0"/>
              <a:t>;(3</a:t>
            </a:r>
            <a:r>
              <a:rPr lang="zh-CN" altLang="en-US" dirty="0"/>
              <a:t>分</a:t>
            </a:r>
            <a:r>
              <a:rPr lang="en-US" altLang="zh-CN" dirty="0"/>
              <a:t>)</a:t>
            </a:r>
          </a:p>
          <a:p>
            <a:r>
              <a:rPr lang="zh-CN" altLang="en-US" dirty="0"/>
              <a:t>　　题</a:t>
            </a:r>
            <a:r>
              <a:rPr lang="en-US" altLang="zh-CN" dirty="0"/>
              <a:t>47-a</a:t>
            </a:r>
            <a:r>
              <a:rPr lang="zh-CN" altLang="en-US" dirty="0"/>
              <a:t>表中</a:t>
            </a:r>
            <a:r>
              <a:rPr lang="en-US" altLang="zh-CN" dirty="0"/>
              <a:t>l</a:t>
            </a:r>
            <a:r>
              <a:rPr lang="zh-CN" altLang="en-US" dirty="0"/>
              <a:t>号分组封装的</a:t>
            </a:r>
            <a:r>
              <a:rPr lang="en-US" altLang="zh-CN" dirty="0"/>
              <a:t>TCP</a:t>
            </a:r>
            <a:r>
              <a:rPr lang="zh-CN" altLang="en-US" dirty="0"/>
              <a:t>段的</a:t>
            </a:r>
            <a:r>
              <a:rPr lang="en-US" altLang="zh-CN" dirty="0"/>
              <a:t>FLAG</a:t>
            </a:r>
            <a:r>
              <a:rPr lang="zh-CN" altLang="en-US" dirty="0"/>
              <a:t>为</a:t>
            </a:r>
            <a:r>
              <a:rPr lang="en-US" altLang="zh-CN" dirty="0"/>
              <a:t>02H(</a:t>
            </a:r>
            <a:r>
              <a:rPr lang="zh-CN" altLang="en-US" dirty="0"/>
              <a:t>即</a:t>
            </a:r>
            <a:r>
              <a:rPr lang="en-US" altLang="zh-CN" dirty="0"/>
              <a:t>syn=1</a:t>
            </a:r>
            <a:r>
              <a:rPr lang="zh-CN" altLang="en-US" dirty="0"/>
              <a:t>，</a:t>
            </a:r>
            <a:r>
              <a:rPr lang="en-US" altLang="zh-CN" dirty="0"/>
              <a:t>ack=0)</a:t>
            </a:r>
            <a:r>
              <a:rPr lang="zh-CN" altLang="en-US" dirty="0"/>
              <a:t>，</a:t>
            </a:r>
            <a:r>
              <a:rPr lang="en-US" altLang="zh-CN" dirty="0"/>
              <a:t>seq=846b 41c5H</a:t>
            </a:r>
            <a:r>
              <a:rPr lang="zh-CN" altLang="en-US" dirty="0"/>
              <a:t>，</a:t>
            </a:r>
            <a:r>
              <a:rPr lang="en-US" altLang="zh-CN" dirty="0"/>
              <a:t>2</a:t>
            </a:r>
            <a:r>
              <a:rPr lang="zh-CN" altLang="en-US" dirty="0"/>
              <a:t>号分组封装的</a:t>
            </a:r>
            <a:r>
              <a:rPr lang="en-US" altLang="zh-CN" dirty="0"/>
              <a:t>TCP</a:t>
            </a:r>
            <a:r>
              <a:rPr lang="zh-CN" altLang="en-US" dirty="0"/>
              <a:t>段的</a:t>
            </a:r>
            <a:r>
              <a:rPr lang="en-US" altLang="zh-CN" dirty="0"/>
              <a:t>FLAG</a:t>
            </a:r>
            <a:r>
              <a:rPr lang="zh-CN" altLang="en-US" dirty="0"/>
              <a:t>为</a:t>
            </a:r>
            <a:r>
              <a:rPr lang="en-US" altLang="zh-CN" dirty="0"/>
              <a:t>12H(</a:t>
            </a:r>
            <a:r>
              <a:rPr lang="zh-CN" altLang="en-US" dirty="0"/>
              <a:t>即</a:t>
            </a:r>
            <a:r>
              <a:rPr lang="en-US" altLang="zh-CN" dirty="0"/>
              <a:t>syn=1</a:t>
            </a:r>
            <a:r>
              <a:rPr lang="zh-CN" altLang="en-US" dirty="0"/>
              <a:t>，</a:t>
            </a:r>
            <a:r>
              <a:rPr lang="en-US" altLang="zh-CN" dirty="0"/>
              <a:t>ack=1)</a:t>
            </a:r>
            <a:r>
              <a:rPr lang="zh-CN" altLang="en-US" dirty="0"/>
              <a:t>，</a:t>
            </a:r>
            <a:r>
              <a:rPr lang="en-US" altLang="zh-CN" dirty="0"/>
              <a:t>seq=e059 9fefH</a:t>
            </a:r>
            <a:r>
              <a:rPr lang="zh-CN" altLang="en-US" dirty="0"/>
              <a:t>，</a:t>
            </a:r>
            <a:r>
              <a:rPr lang="en-US" altLang="zh-CN" dirty="0"/>
              <a:t>ack=846b 41e6H</a:t>
            </a:r>
            <a:r>
              <a:rPr lang="zh-CN" altLang="en-US" dirty="0"/>
              <a:t>，</a:t>
            </a:r>
            <a:r>
              <a:rPr lang="en-US" altLang="zh-CN" dirty="0"/>
              <a:t>3</a:t>
            </a:r>
            <a:r>
              <a:rPr lang="zh-CN" altLang="en-US" dirty="0"/>
              <a:t>号分组封装的</a:t>
            </a:r>
            <a:r>
              <a:rPr lang="en-US" altLang="zh-CN" dirty="0"/>
              <a:t>TCP</a:t>
            </a:r>
            <a:r>
              <a:rPr lang="zh-CN" altLang="en-US" dirty="0"/>
              <a:t>段的</a:t>
            </a:r>
            <a:r>
              <a:rPr lang="en-US" altLang="zh-CN" dirty="0"/>
              <a:t>FLAG</a:t>
            </a:r>
            <a:r>
              <a:rPr lang="zh-CN" altLang="en-US" dirty="0"/>
              <a:t>为</a:t>
            </a:r>
            <a:r>
              <a:rPr lang="en-US" altLang="zh-CN" dirty="0"/>
              <a:t>10H(</a:t>
            </a:r>
            <a:r>
              <a:rPr lang="zh-CN" altLang="en-US" dirty="0"/>
              <a:t>即</a:t>
            </a:r>
            <a:r>
              <a:rPr lang="en-US" altLang="zh-CN" dirty="0"/>
              <a:t>ack=1)</a:t>
            </a:r>
            <a:r>
              <a:rPr lang="zh-CN" altLang="en-US" dirty="0"/>
              <a:t>，</a:t>
            </a:r>
            <a:r>
              <a:rPr lang="en-US" altLang="zh-CN" dirty="0"/>
              <a:t>seq=846b 41e6H</a:t>
            </a:r>
            <a:r>
              <a:rPr lang="zh-CN" altLang="en-US" dirty="0"/>
              <a:t>，</a:t>
            </a:r>
            <a:r>
              <a:rPr lang="en-US" altLang="zh-CN" dirty="0"/>
              <a:t>ack=e059 9ff0H</a:t>
            </a:r>
            <a:r>
              <a:rPr lang="zh-CN" altLang="en-US" dirty="0"/>
              <a:t>，所以</a:t>
            </a:r>
            <a:r>
              <a:rPr lang="en-US" altLang="zh-CN" dirty="0"/>
              <a:t>1</a:t>
            </a:r>
            <a:r>
              <a:rPr lang="zh-CN" altLang="en-US" dirty="0"/>
              <a:t>、</a:t>
            </a:r>
            <a:r>
              <a:rPr lang="en-US" altLang="zh-CN" dirty="0"/>
              <a:t>2</a:t>
            </a:r>
            <a:r>
              <a:rPr lang="zh-CN" altLang="en-US" dirty="0"/>
              <a:t>、</a:t>
            </a:r>
            <a:r>
              <a:rPr lang="en-US" altLang="zh-CN" dirty="0"/>
              <a:t>3</a:t>
            </a:r>
            <a:r>
              <a:rPr lang="zh-CN" altLang="en-US" dirty="0"/>
              <a:t>号分组完成了</a:t>
            </a:r>
            <a:r>
              <a:rPr lang="en-US" altLang="zh-CN" dirty="0"/>
              <a:t>TCP</a:t>
            </a:r>
            <a:r>
              <a:rPr lang="zh-CN" altLang="en-US" dirty="0"/>
              <a:t>连接建立过程</a:t>
            </a:r>
            <a:r>
              <a:rPr lang="en-US" altLang="zh-CN" dirty="0"/>
              <a:t>;(1</a:t>
            </a:r>
            <a:r>
              <a:rPr lang="zh-CN" altLang="en-US" dirty="0"/>
              <a:t>分</a:t>
            </a:r>
            <a:r>
              <a:rPr lang="en-US" altLang="zh-CN" dirty="0"/>
              <a:t>)</a:t>
            </a:r>
          </a:p>
          <a:p>
            <a:r>
              <a:rPr lang="zh-CN" altLang="en-US" dirty="0"/>
              <a:t>　　由于快速以太网数据帧有效载荷的最小长度为</a:t>
            </a:r>
            <a:r>
              <a:rPr lang="en-US" altLang="zh-CN" dirty="0"/>
              <a:t>46</a:t>
            </a:r>
            <a:r>
              <a:rPr lang="zh-CN" altLang="en-US" dirty="0"/>
              <a:t>字节，表中</a:t>
            </a:r>
            <a:r>
              <a:rPr lang="en-US" altLang="zh-CN" dirty="0"/>
              <a:t>3</a:t>
            </a:r>
            <a:r>
              <a:rPr lang="zh-CN" altLang="en-US" dirty="0"/>
              <a:t>、</a:t>
            </a:r>
            <a:r>
              <a:rPr lang="en-US" altLang="zh-CN" dirty="0"/>
              <a:t>5</a:t>
            </a:r>
            <a:r>
              <a:rPr lang="zh-CN" altLang="en-US" dirty="0"/>
              <a:t>号分组的总长度为</a:t>
            </a:r>
            <a:r>
              <a:rPr lang="en-US" altLang="zh-CN" dirty="0"/>
              <a:t>40(28H)</a:t>
            </a:r>
            <a:r>
              <a:rPr lang="zh-CN" altLang="en-US" dirty="0"/>
              <a:t>字节，小于</a:t>
            </a:r>
            <a:r>
              <a:rPr lang="en-US" altLang="zh-CN" dirty="0"/>
              <a:t>46</a:t>
            </a:r>
            <a:r>
              <a:rPr lang="zh-CN" altLang="en-US" dirty="0"/>
              <a:t>字节，其余分组总长度均大于</a:t>
            </a:r>
            <a:r>
              <a:rPr lang="en-US" altLang="zh-CN" dirty="0"/>
              <a:t>46</a:t>
            </a:r>
            <a:r>
              <a:rPr lang="zh-CN" altLang="en-US" dirty="0"/>
              <a:t>字节，所以</a:t>
            </a:r>
            <a:r>
              <a:rPr lang="en-US" altLang="zh-CN" dirty="0"/>
              <a:t>3</a:t>
            </a:r>
            <a:r>
              <a:rPr lang="zh-CN" altLang="en-US" dirty="0"/>
              <a:t>、</a:t>
            </a:r>
            <a:r>
              <a:rPr lang="en-US" altLang="zh-CN" dirty="0"/>
              <a:t>5</a:t>
            </a:r>
            <a:r>
              <a:rPr lang="zh-CN" altLang="en-US" dirty="0"/>
              <a:t>号分组在通过快速以太网传输时进行了填充。</a:t>
            </a:r>
            <a:r>
              <a:rPr lang="en-US" altLang="zh-CN" dirty="0"/>
              <a:t>(1</a:t>
            </a:r>
            <a:r>
              <a:rPr lang="zh-CN" altLang="en-US" dirty="0"/>
              <a:t>分</a:t>
            </a:r>
            <a:r>
              <a:rPr lang="en-US" altLang="zh-CN" dirty="0"/>
              <a:t>)</a:t>
            </a:r>
          </a:p>
          <a:p>
            <a:endParaRPr lang="en-US" altLang="zh-CN" dirty="0"/>
          </a:p>
          <a:p>
            <a:r>
              <a:rPr lang="en-US" altLang="zh-CN" dirty="0"/>
              <a:t>(2)</a:t>
            </a:r>
            <a:r>
              <a:rPr lang="zh-CN" altLang="en-US" dirty="0"/>
              <a:t>由</a:t>
            </a:r>
            <a:r>
              <a:rPr lang="en-US" altLang="zh-CN" dirty="0"/>
              <a:t>3</a:t>
            </a:r>
            <a:r>
              <a:rPr lang="zh-CN" altLang="en-US" dirty="0"/>
              <a:t>号分组封装的</a:t>
            </a:r>
            <a:r>
              <a:rPr lang="en-US" altLang="zh-CN" dirty="0"/>
              <a:t>TCP</a:t>
            </a:r>
            <a:r>
              <a:rPr lang="zh-CN" altLang="en-US" dirty="0"/>
              <a:t>段可知，发送应用层数据初始序号为</a:t>
            </a:r>
            <a:r>
              <a:rPr lang="en-US" altLang="zh-CN" dirty="0"/>
              <a:t>846b 41e6H</a:t>
            </a:r>
            <a:r>
              <a:rPr lang="zh-CN" altLang="en-US" dirty="0"/>
              <a:t>，由</a:t>
            </a:r>
            <a:r>
              <a:rPr lang="en-US" altLang="zh-CN" dirty="0"/>
              <a:t>5</a:t>
            </a:r>
            <a:r>
              <a:rPr lang="zh-CN" altLang="en-US" dirty="0"/>
              <a:t>号分组封装的</a:t>
            </a:r>
            <a:r>
              <a:rPr lang="en-US" altLang="zh-CN" dirty="0"/>
              <a:t>TCP</a:t>
            </a:r>
            <a:r>
              <a:rPr lang="zh-CN" altLang="en-US" dirty="0"/>
              <a:t>段可知，</a:t>
            </a:r>
            <a:r>
              <a:rPr lang="en-US" altLang="zh-CN" dirty="0"/>
              <a:t>ack</a:t>
            </a:r>
            <a:r>
              <a:rPr lang="zh-CN" altLang="en-US" dirty="0"/>
              <a:t>为</a:t>
            </a:r>
            <a:r>
              <a:rPr lang="en-US" altLang="zh-CN" dirty="0"/>
              <a:t>846b 41d6H</a:t>
            </a:r>
            <a:r>
              <a:rPr lang="zh-CN" altLang="en-US" dirty="0"/>
              <a:t>，所以</a:t>
            </a:r>
            <a:r>
              <a:rPr lang="en-US" altLang="zh-CN" dirty="0"/>
              <a:t>S</a:t>
            </a:r>
            <a:r>
              <a:rPr lang="zh-CN" altLang="en-US" dirty="0"/>
              <a:t>已经收到的应用层数据的字节数为</a:t>
            </a:r>
            <a:r>
              <a:rPr lang="en-US" altLang="zh-CN" dirty="0"/>
              <a:t>846b41d6H-846b 41c6H=10H=16 B</a:t>
            </a:r>
            <a:r>
              <a:rPr lang="zh-CN" altLang="en-US" dirty="0"/>
              <a:t>。</a:t>
            </a:r>
            <a:r>
              <a:rPr lang="en-US" altLang="zh-CN" dirty="0"/>
              <a:t>(2</a:t>
            </a:r>
            <a:r>
              <a:rPr lang="zh-CN" altLang="en-US" dirty="0"/>
              <a:t>分</a:t>
            </a:r>
            <a:r>
              <a:rPr lang="en-US" altLang="zh-CN" dirty="0"/>
              <a:t>)</a:t>
            </a:r>
          </a:p>
          <a:p>
            <a:endParaRPr lang="en-US" altLang="zh-CN" dirty="0"/>
          </a:p>
          <a:p>
            <a:r>
              <a:rPr lang="en-US" altLang="zh-CN" dirty="0"/>
              <a:t>(3)</a:t>
            </a:r>
            <a:r>
              <a:rPr lang="zh-CN" altLang="en-US" dirty="0"/>
              <a:t>由于</a:t>
            </a:r>
            <a:r>
              <a:rPr lang="en-US" altLang="zh-CN" dirty="0"/>
              <a:t>s</a:t>
            </a:r>
            <a:r>
              <a:rPr lang="zh-CN" altLang="en-US" dirty="0"/>
              <a:t>发出的</a:t>
            </a:r>
            <a:r>
              <a:rPr lang="en-US" altLang="zh-CN" dirty="0"/>
              <a:t>IP</a:t>
            </a:r>
            <a:r>
              <a:rPr lang="zh-CN" altLang="en-US" dirty="0"/>
              <a:t>分组的标识</a:t>
            </a:r>
            <a:r>
              <a:rPr lang="en-US" altLang="zh-CN" dirty="0"/>
              <a:t>=6811H</a:t>
            </a:r>
            <a:r>
              <a:rPr lang="zh-CN" altLang="en-US" dirty="0"/>
              <a:t>，所以该分组所对应的是题</a:t>
            </a:r>
            <a:r>
              <a:rPr lang="en-US" altLang="zh-CN" dirty="0"/>
              <a:t>47-a</a:t>
            </a:r>
            <a:r>
              <a:rPr lang="zh-CN" altLang="en-US" dirty="0"/>
              <a:t>表中的</a:t>
            </a:r>
            <a:r>
              <a:rPr lang="en-US" altLang="zh-CN" dirty="0"/>
              <a:t>5</a:t>
            </a:r>
            <a:r>
              <a:rPr lang="zh-CN" altLang="en-US" dirty="0"/>
              <a:t>号分组。</a:t>
            </a:r>
            <a:r>
              <a:rPr lang="en-US" altLang="zh-CN" dirty="0"/>
              <a:t>s</a:t>
            </a:r>
            <a:r>
              <a:rPr lang="zh-CN" altLang="en-US" dirty="0"/>
              <a:t>发出的</a:t>
            </a:r>
            <a:r>
              <a:rPr lang="en-US" altLang="zh-CN" dirty="0"/>
              <a:t>IP</a:t>
            </a:r>
            <a:r>
              <a:rPr lang="zh-CN" altLang="en-US" dirty="0"/>
              <a:t>分组的</a:t>
            </a:r>
            <a:r>
              <a:rPr lang="en-US" altLang="zh-CN" dirty="0"/>
              <a:t>TTL=40H=64</a:t>
            </a:r>
            <a:r>
              <a:rPr lang="zh-CN" altLang="en-US" dirty="0"/>
              <a:t>，</a:t>
            </a:r>
            <a:r>
              <a:rPr lang="en-US" altLang="zh-CN" dirty="0"/>
              <a:t>5</a:t>
            </a:r>
            <a:r>
              <a:rPr lang="zh-CN" altLang="en-US" dirty="0"/>
              <a:t>号分组的</a:t>
            </a:r>
            <a:r>
              <a:rPr lang="en-US" altLang="zh-CN" dirty="0"/>
              <a:t>TTL=31H=49</a:t>
            </a:r>
            <a:r>
              <a:rPr lang="zh-CN" altLang="en-US" dirty="0"/>
              <a:t>，</a:t>
            </a:r>
            <a:r>
              <a:rPr lang="en-US" altLang="zh-CN" dirty="0"/>
              <a:t>64-49=15</a:t>
            </a:r>
            <a:r>
              <a:rPr lang="zh-CN" altLang="en-US" dirty="0"/>
              <a:t>。所以，可以推断该</a:t>
            </a:r>
            <a:r>
              <a:rPr lang="en-US" altLang="zh-CN" dirty="0"/>
              <a:t>IP</a:t>
            </a:r>
            <a:r>
              <a:rPr lang="zh-CN" altLang="en-US" dirty="0"/>
              <a:t>分组到达</a:t>
            </a:r>
            <a:r>
              <a:rPr lang="en-US" altLang="zh-CN" dirty="0"/>
              <a:t>H</a:t>
            </a:r>
            <a:r>
              <a:rPr lang="zh-CN" altLang="en-US" dirty="0"/>
              <a:t>时经过了</a:t>
            </a:r>
            <a:r>
              <a:rPr lang="en-US" altLang="zh-CN" dirty="0"/>
              <a:t>15</a:t>
            </a:r>
            <a:r>
              <a:rPr lang="zh-CN" altLang="en-US" dirty="0"/>
              <a:t>个路由器。</a:t>
            </a:r>
            <a:r>
              <a:rPr lang="en-US" altLang="zh-CN" dirty="0"/>
              <a:t>(2</a:t>
            </a:r>
            <a:r>
              <a:rPr lang="zh-CN" altLang="en-US" dirty="0"/>
              <a:t>分</a:t>
            </a:r>
            <a:r>
              <a:rPr lang="en-US" altLang="zh-CN" dirty="0"/>
              <a:t>)</a:t>
            </a:r>
            <a:endParaRPr lang="zh-CN" altLang="en-US" dirty="0"/>
          </a:p>
        </p:txBody>
      </p:sp>
    </p:spTree>
    <p:extLst>
      <p:ext uri="{BB962C8B-B14F-4D97-AF65-F5344CB8AC3E}">
        <p14:creationId xmlns:p14="http://schemas.microsoft.com/office/powerpoint/2010/main" val="13834908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9F5124-437F-4DC9-A93F-18852045EAEA}"/>
              </a:ext>
            </a:extLst>
          </p:cNvPr>
          <p:cNvSpPr>
            <a:spLocks noGrp="1"/>
          </p:cNvSpPr>
          <p:nvPr>
            <p:ph type="ctrTitle"/>
          </p:nvPr>
        </p:nvSpPr>
        <p:spPr>
          <a:xfrm>
            <a:off x="699247" y="1122363"/>
            <a:ext cx="10757647" cy="2387600"/>
          </a:xfrm>
        </p:spPr>
        <p:txBody>
          <a:bodyPr/>
          <a:lstStyle/>
          <a:p>
            <a:r>
              <a:rPr lang="en-US" altLang="zh-CN" dirty="0">
                <a:solidFill>
                  <a:schemeClr val="accent3"/>
                </a:solidFill>
                <a:latin typeface="+mn-lt"/>
                <a:ea typeface="+mn-ea"/>
                <a:cs typeface="+mn-ea"/>
                <a:sym typeface="+mn-lt"/>
              </a:rPr>
              <a:t>THANK YOU</a:t>
            </a:r>
            <a:endParaRPr lang="zh-CN" altLang="en-US" dirty="0">
              <a:solidFill>
                <a:schemeClr val="accent3"/>
              </a:solidFill>
              <a:latin typeface="+mn-lt"/>
              <a:ea typeface="+mn-ea"/>
              <a:cs typeface="+mn-ea"/>
              <a:sym typeface="+mn-lt"/>
            </a:endParaRPr>
          </a:p>
        </p:txBody>
      </p:sp>
      <p:sp>
        <p:nvSpPr>
          <p:cNvPr id="3" name="副标题 2">
            <a:extLst>
              <a:ext uri="{FF2B5EF4-FFF2-40B4-BE49-F238E27FC236}">
                <a16:creationId xmlns:a16="http://schemas.microsoft.com/office/drawing/2014/main" id="{03EA3352-83AE-41F2-9D1F-2D1129981B99}"/>
              </a:ext>
            </a:extLst>
          </p:cNvPr>
          <p:cNvSpPr>
            <a:spLocks noGrp="1"/>
          </p:cNvSpPr>
          <p:nvPr>
            <p:ph type="subTitle" idx="1"/>
          </p:nvPr>
        </p:nvSpPr>
        <p:spPr/>
        <p:txBody>
          <a:bodyPr/>
          <a:lstStyle/>
          <a:p>
            <a:r>
              <a:rPr lang="zh-CN" altLang="en-US" dirty="0">
                <a:solidFill>
                  <a:schemeClr val="accent3"/>
                </a:solidFill>
                <a:cs typeface="+mn-ea"/>
                <a:sym typeface="+mn-lt"/>
              </a:rPr>
              <a:t>感谢聆听，欢迎提问</a:t>
            </a:r>
            <a:endParaRPr lang="en-US" altLang="zh-CN" dirty="0">
              <a:solidFill>
                <a:schemeClr val="accent3"/>
              </a:solidFill>
              <a:cs typeface="+mn-ea"/>
              <a:sym typeface="+mn-lt"/>
            </a:endParaRPr>
          </a:p>
          <a:p>
            <a:pPr>
              <a:lnSpc>
                <a:spcPct val="200000"/>
              </a:lnSpc>
            </a:pPr>
            <a:r>
              <a:rPr lang="zh-CN" altLang="en-US" sz="1800" spc="600" dirty="0">
                <a:solidFill>
                  <a:schemeClr val="accent3"/>
                </a:solidFill>
                <a:cs typeface="+mn-ea"/>
                <a:sym typeface="+mn-lt"/>
              </a:rPr>
              <a:t>张艺亭 </a:t>
            </a:r>
            <a:r>
              <a:rPr lang="en-US" altLang="zh-CN" sz="1800" spc="600" dirty="0">
                <a:solidFill>
                  <a:schemeClr val="accent3"/>
                </a:solidFill>
                <a:cs typeface="+mn-ea"/>
                <a:sym typeface="+mn-lt"/>
              </a:rPr>
              <a:t>2021-12-01</a:t>
            </a:r>
            <a:endParaRPr lang="zh-CN" altLang="en-US" sz="1800" spc="600" dirty="0">
              <a:solidFill>
                <a:schemeClr val="accent3"/>
              </a:solidFill>
              <a:cs typeface="+mn-ea"/>
              <a:sym typeface="+mn-lt"/>
            </a:endParaRPr>
          </a:p>
        </p:txBody>
      </p:sp>
      <p:cxnSp>
        <p:nvCxnSpPr>
          <p:cNvPr id="7" name="直接连接符 6">
            <a:extLst>
              <a:ext uri="{FF2B5EF4-FFF2-40B4-BE49-F238E27FC236}">
                <a16:creationId xmlns:a16="http://schemas.microsoft.com/office/drawing/2014/main" id="{2D62C7F3-C5C2-46CB-8984-FC4BFDDBD542}"/>
              </a:ext>
            </a:extLst>
          </p:cNvPr>
          <p:cNvCxnSpPr>
            <a:cxnSpLocks/>
          </p:cNvCxnSpPr>
          <p:nvPr/>
        </p:nvCxnSpPr>
        <p:spPr>
          <a:xfrm>
            <a:off x="1771087" y="2359364"/>
            <a:ext cx="0" cy="249986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5D23692-6123-4EB5-9B60-BDA307EC3011}"/>
              </a:ext>
            </a:extLst>
          </p:cNvPr>
          <p:cNvCxnSpPr>
            <a:cxnSpLocks/>
          </p:cNvCxnSpPr>
          <p:nvPr/>
        </p:nvCxnSpPr>
        <p:spPr>
          <a:xfrm>
            <a:off x="10406358" y="2362269"/>
            <a:ext cx="0" cy="249986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72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strVal val="#ppt_w*0.70"/>
                                          </p:val>
                                        </p:tav>
                                        <p:tav tm="100000">
                                          <p:val>
                                            <p:strVal val="#ppt_w"/>
                                          </p:val>
                                        </p:tav>
                                      </p:tavLst>
                                    </p:anim>
                                    <p:anim calcmode="lin" valueType="num">
                                      <p:cBhvr>
                                        <p:cTn id="8" dur="750" fill="hold"/>
                                        <p:tgtEl>
                                          <p:spTgt spid="2"/>
                                        </p:tgtEl>
                                        <p:attrNameLst>
                                          <p:attrName>ppt_h</p:attrName>
                                        </p:attrNameLst>
                                      </p:cBhvr>
                                      <p:tavLst>
                                        <p:tav tm="0">
                                          <p:val>
                                            <p:strVal val="#ppt_h"/>
                                          </p:val>
                                        </p:tav>
                                        <p:tav tm="100000">
                                          <p:val>
                                            <p:strVal val="#ppt_h"/>
                                          </p:val>
                                        </p:tav>
                                      </p:tavLst>
                                    </p:anim>
                                    <p:animEffect transition="in" filter="fade">
                                      <p:cBhvr>
                                        <p:cTn id="9" dur="750"/>
                                        <p:tgtEl>
                                          <p:spTgt spid="2"/>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75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13" dur="75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14" dur="75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75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20" dur="75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21"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812F061-2F4B-4F5D-B1CE-D49951E7F494}"/>
              </a:ext>
            </a:extLst>
          </p:cNvPr>
          <p:cNvSpPr/>
          <p:nvPr/>
        </p:nvSpPr>
        <p:spPr>
          <a:xfrm>
            <a:off x="424703" y="450725"/>
            <a:ext cx="360000" cy="3600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tx1"/>
                </a:solidFill>
                <a:cs typeface="+mn-ea"/>
                <a:sym typeface="+mn-lt"/>
              </a:rPr>
              <a:t>1</a:t>
            </a:r>
            <a:endParaRPr lang="zh-CN" altLang="en-US" dirty="0">
              <a:solidFill>
                <a:schemeClr val="tx1"/>
              </a:solidFill>
              <a:cs typeface="+mn-ea"/>
              <a:sym typeface="+mn-lt"/>
            </a:endParaRPr>
          </a:p>
        </p:txBody>
      </p:sp>
      <p:pic>
        <p:nvPicPr>
          <p:cNvPr id="3" name="图片 2">
            <a:extLst>
              <a:ext uri="{FF2B5EF4-FFF2-40B4-BE49-F238E27FC236}">
                <a16:creationId xmlns:a16="http://schemas.microsoft.com/office/drawing/2014/main" id="{444F5AFC-C328-47DD-85DB-C4EA9508A080}"/>
              </a:ext>
            </a:extLst>
          </p:cNvPr>
          <p:cNvPicPr>
            <a:picLocks noChangeAspect="1"/>
          </p:cNvPicPr>
          <p:nvPr/>
        </p:nvPicPr>
        <p:blipFill>
          <a:blip r:embed="rId3"/>
          <a:stretch>
            <a:fillRect/>
          </a:stretch>
        </p:blipFill>
        <p:spPr>
          <a:xfrm>
            <a:off x="0" y="0"/>
            <a:ext cx="5060692" cy="3730638"/>
          </a:xfrm>
          <a:prstGeom prst="rect">
            <a:avLst/>
          </a:prstGeom>
        </p:spPr>
      </p:pic>
      <p:pic>
        <p:nvPicPr>
          <p:cNvPr id="4" name="图片 3">
            <a:extLst>
              <a:ext uri="{FF2B5EF4-FFF2-40B4-BE49-F238E27FC236}">
                <a16:creationId xmlns:a16="http://schemas.microsoft.com/office/drawing/2014/main" id="{D2FFA54D-5E34-4560-91C9-540BC3CDC926}"/>
              </a:ext>
            </a:extLst>
          </p:cNvPr>
          <p:cNvPicPr>
            <a:picLocks noChangeAspect="1"/>
          </p:cNvPicPr>
          <p:nvPr/>
        </p:nvPicPr>
        <p:blipFill>
          <a:blip r:embed="rId4"/>
          <a:stretch>
            <a:fillRect/>
          </a:stretch>
        </p:blipFill>
        <p:spPr>
          <a:xfrm>
            <a:off x="5060692" y="9669"/>
            <a:ext cx="4891538" cy="3720969"/>
          </a:xfrm>
          <a:prstGeom prst="rect">
            <a:avLst/>
          </a:prstGeom>
        </p:spPr>
      </p:pic>
      <p:pic>
        <p:nvPicPr>
          <p:cNvPr id="6" name="图片 5">
            <a:extLst>
              <a:ext uri="{FF2B5EF4-FFF2-40B4-BE49-F238E27FC236}">
                <a16:creationId xmlns:a16="http://schemas.microsoft.com/office/drawing/2014/main" id="{1BF3AB0A-B4D9-4F29-B95D-206C736141D1}"/>
              </a:ext>
            </a:extLst>
          </p:cNvPr>
          <p:cNvPicPr>
            <a:picLocks noChangeAspect="1"/>
          </p:cNvPicPr>
          <p:nvPr/>
        </p:nvPicPr>
        <p:blipFill>
          <a:blip r:embed="rId5"/>
          <a:stretch>
            <a:fillRect/>
          </a:stretch>
        </p:blipFill>
        <p:spPr>
          <a:xfrm>
            <a:off x="0" y="2952911"/>
            <a:ext cx="4891538" cy="3913230"/>
          </a:xfrm>
          <a:prstGeom prst="rect">
            <a:avLst/>
          </a:prstGeom>
        </p:spPr>
      </p:pic>
      <p:pic>
        <p:nvPicPr>
          <p:cNvPr id="8" name="图片 7">
            <a:extLst>
              <a:ext uri="{FF2B5EF4-FFF2-40B4-BE49-F238E27FC236}">
                <a16:creationId xmlns:a16="http://schemas.microsoft.com/office/drawing/2014/main" id="{AE396D02-A749-4C43-9925-2A8B5490C9D5}"/>
              </a:ext>
            </a:extLst>
          </p:cNvPr>
          <p:cNvPicPr>
            <a:picLocks noChangeAspect="1"/>
          </p:cNvPicPr>
          <p:nvPr/>
        </p:nvPicPr>
        <p:blipFill>
          <a:blip r:embed="rId6"/>
          <a:stretch>
            <a:fillRect/>
          </a:stretch>
        </p:blipFill>
        <p:spPr>
          <a:xfrm>
            <a:off x="4890612" y="2952911"/>
            <a:ext cx="4819704" cy="3759242"/>
          </a:xfrm>
          <a:prstGeom prst="rect">
            <a:avLst/>
          </a:prstGeom>
        </p:spPr>
      </p:pic>
      <p:pic>
        <p:nvPicPr>
          <p:cNvPr id="5" name="图片 4">
            <a:extLst>
              <a:ext uri="{FF2B5EF4-FFF2-40B4-BE49-F238E27FC236}">
                <a16:creationId xmlns:a16="http://schemas.microsoft.com/office/drawing/2014/main" id="{B77E15E6-1D00-452F-B19E-85C72DC587E6}"/>
              </a:ext>
            </a:extLst>
          </p:cNvPr>
          <p:cNvPicPr>
            <a:picLocks noChangeAspect="1"/>
          </p:cNvPicPr>
          <p:nvPr/>
        </p:nvPicPr>
        <p:blipFill>
          <a:blip r:embed="rId7"/>
          <a:stretch>
            <a:fillRect/>
          </a:stretch>
        </p:blipFill>
        <p:spPr>
          <a:xfrm>
            <a:off x="8159402" y="3830517"/>
            <a:ext cx="3343742" cy="1505160"/>
          </a:xfrm>
          <a:prstGeom prst="rect">
            <a:avLst/>
          </a:prstGeom>
        </p:spPr>
      </p:pic>
    </p:spTree>
    <p:extLst>
      <p:ext uri="{BB962C8B-B14F-4D97-AF65-F5344CB8AC3E}">
        <p14:creationId xmlns:p14="http://schemas.microsoft.com/office/powerpoint/2010/main" val="26260440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单色工作总结模板"/>
</p:tagLst>
</file>

<file path=ppt/theme/theme1.xml><?xml version="1.0" encoding="utf-8"?>
<a:theme xmlns:a="http://schemas.openxmlformats.org/drawingml/2006/main" name="Office 主题​​">
  <a:themeElements>
    <a:clrScheme name="紫罗兰色">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ngqrpfuc">
      <a:majorFont>
        <a:latin typeface="字魂59号-创粗黑"/>
        <a:ea typeface="字魂59号-创粗黑"/>
        <a:cs typeface=""/>
      </a:majorFont>
      <a:minorFont>
        <a:latin typeface="字魂59号-创粗黑"/>
        <a:ea typeface="字魂59号-创粗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chemeClr val="accent3"/>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944</TotalTime>
  <Words>5059</Words>
  <Application>Microsoft Office PowerPoint</Application>
  <PresentationFormat>宽屏</PresentationFormat>
  <Paragraphs>459</Paragraphs>
  <Slides>81</Slides>
  <Notes>75</Notes>
  <HiddenSlides>0</HiddenSlides>
  <MMClips>0</MMClips>
  <ScaleCrop>false</ScaleCrop>
  <HeadingPairs>
    <vt:vector size="8" baseType="variant">
      <vt:variant>
        <vt:lpstr>已用的字体</vt:lpstr>
      </vt:variant>
      <vt:variant>
        <vt:i4>3</vt:i4>
      </vt:variant>
      <vt:variant>
        <vt:lpstr>主题</vt:lpstr>
      </vt:variant>
      <vt:variant>
        <vt:i4>1</vt:i4>
      </vt:variant>
      <vt:variant>
        <vt:lpstr>嵌入 OLE 服务器</vt:lpstr>
      </vt:variant>
      <vt:variant>
        <vt:i4>1</vt:i4>
      </vt:variant>
      <vt:variant>
        <vt:lpstr>幻灯片标题</vt:lpstr>
      </vt:variant>
      <vt:variant>
        <vt:i4>81</vt:i4>
      </vt:variant>
    </vt:vector>
  </HeadingPairs>
  <TitlesOfParts>
    <vt:vector size="86" baseType="lpstr">
      <vt:lpstr>Arial</vt:lpstr>
      <vt:lpstr>等线</vt:lpstr>
      <vt:lpstr>字魂59号-创粗黑</vt:lpstr>
      <vt:lpstr>Office 主题​​</vt:lpstr>
      <vt:lpstr>AxMath</vt:lpstr>
      <vt:lpstr>计算机网络期末复习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单色工作总结模板</dc:title>
  <dc:creator>冰冰 李</dc:creator>
  <cp:lastModifiedBy>Dell</cp:lastModifiedBy>
  <cp:revision>65</cp:revision>
  <dcterms:created xsi:type="dcterms:W3CDTF">2018-04-10T07:06:17Z</dcterms:created>
  <dcterms:modified xsi:type="dcterms:W3CDTF">2021-12-01T13:42:18Z</dcterms:modified>
</cp:coreProperties>
</file>